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403" r:id="rId2"/>
    <p:sldId id="404" r:id="rId3"/>
    <p:sldId id="411" r:id="rId4"/>
    <p:sldId id="412" r:id="rId5"/>
    <p:sldId id="350" r:id="rId6"/>
    <p:sldId id="413" r:id="rId7"/>
    <p:sldId id="348" r:id="rId8"/>
    <p:sldId id="257" r:id="rId9"/>
    <p:sldId id="363" r:id="rId10"/>
    <p:sldId id="370" r:id="rId11"/>
    <p:sldId id="374" r:id="rId12"/>
    <p:sldId id="294" r:id="rId13"/>
    <p:sldId id="302" r:id="rId14"/>
    <p:sldId id="379" r:id="rId15"/>
    <p:sldId id="295" r:id="rId16"/>
    <p:sldId id="272" r:id="rId17"/>
    <p:sldId id="264" r:id="rId18"/>
    <p:sldId id="380" r:id="rId19"/>
    <p:sldId id="410" r:id="rId20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Georgia" panose="02040502050405020303" pitchFamily="18" charset="0"/>
      <p:regular r:id="rId27"/>
      <p:bold r:id="rId28"/>
      <p:italic r:id="rId29"/>
      <p:boldItalic r:id="rId30"/>
    </p:embeddedFont>
    <p:embeddedFont>
      <p:font typeface="Mangal" panose="02040503050203030202" pitchFamily="18" charset="0"/>
      <p:regular r:id="rId31"/>
      <p:bold r:id="rId32"/>
    </p:embeddedFont>
    <p:embeddedFont>
      <p:font typeface="Mulish" panose="020B0604020202020204" charset="-52"/>
      <p:regular r:id="rId33"/>
      <p:bold r:id="rId34"/>
      <p:italic r:id="rId35"/>
      <p:boldItalic r:id="rId36"/>
    </p:embeddedFont>
    <p:embeddedFont>
      <p:font typeface="Nunito Sans" panose="020B0604020202020204" charset="0"/>
      <p:regular r:id="rId37"/>
      <p:bold r:id="rId38"/>
      <p:italic r:id="rId39"/>
      <p:boldItalic r:id="rId40"/>
    </p:embeddedFont>
    <p:embeddedFont>
      <p:font typeface="Nunito Sans Light" panose="020B0604020202020204" charset="0"/>
      <p:regular r:id="rId41"/>
      <p:italic r:id="rId42"/>
    </p:embeddedFont>
    <p:embeddedFont>
      <p:font typeface="PT Serif" panose="020B0604020202020204" charset="-52"/>
      <p:regular r:id="rId43"/>
      <p:bold r:id="rId44"/>
      <p:italic r:id="rId45"/>
      <p:boldItalic r:id="rId4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77E6"/>
    <a:srgbClr val="4285F4"/>
    <a:srgbClr val="2E9C58"/>
    <a:srgbClr val="2C61B9"/>
    <a:srgbClr val="E3EDFE"/>
    <a:srgbClr val="E0F5E8"/>
    <a:srgbClr val="EFEBFB"/>
    <a:srgbClr val="D9F5F9"/>
    <a:srgbClr val="6E51C0"/>
    <a:srgbClr val="FDE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4614" autoAdjust="0"/>
  </p:normalViewPr>
  <p:slideViewPr>
    <p:cSldViewPr snapToGrid="0" showGuides="1">
      <p:cViewPr varScale="1">
        <p:scale>
          <a:sx n="56" d="100"/>
          <a:sy n="56" d="100"/>
        </p:scale>
        <p:origin x="108" y="648"/>
      </p:cViewPr>
      <p:guideLst>
        <p:guide orient="horz" pos="1888"/>
        <p:guide pos="3840"/>
        <p:guide orient="horz" pos="27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20" Type="http://schemas.openxmlformats.org/officeDocument/2006/relationships/slide" Target="slides/slide19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7D-4309-9E39-E1AD7404C4CA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7D-4309-9E39-E1AD7404C4CA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7D-4309-9E39-E1AD7404C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0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A78-44AB-B067-BC5C95DE02D1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A78-44AB-B067-BC5C95DE02D1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78-44AB-B067-BC5C95DE0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1F0-411F-9CAA-40A986C5D3DC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1F0-411F-9CAA-40A986C5D3D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F0-411F-9CAA-40A986C5D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13-4FFD-B915-B3E04FB4F4E6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13-4FFD-B915-B3E04FB4F4E6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13-4FFD-B915-B3E04FB4F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C05-4DD4-8CC8-3EA53A51EE72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C05-4DD4-8CC8-3EA53A51EE72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05-4DD4-8CC8-3EA53A51E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1B-42A3-AF0B-7567A7FD66DC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81B-42A3-AF0B-7567A7FD66D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1B-42A3-AF0B-7567A7FD6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52-45D6-A01A-40692BC54DD4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52-45D6-A01A-40692BC54DD4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52-45D6-A01A-40692BC54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D8-4BBA-B942-1CA2E9777286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4D8-4BBA-B942-1CA2E9777286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D8-4BBA-B942-1CA2E9777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B2-4E4E-B634-78B1727344C4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B2-4E4E-B634-78B1727344C4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B2-4E4E-B634-78B172734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7DA51-5D02-4436-B052-5F42A892B5C2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73B09-9CFF-4D78-A465-099E209F3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50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9B4BF-D507-4C5B-AB4A-47216D488B1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CC600-9BA1-4118-A031-092903716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60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F6162-9E24-4122-9942-D4923101FEE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593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F6162-9E24-4122-9942-D4923101FEE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46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6162-9E24-4122-9942-D4923101FEE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479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 userDrawn="1"/>
        </p:nvGrpSpPr>
        <p:grpSpPr>
          <a:xfrm>
            <a:off x="0" y="-4803"/>
            <a:ext cx="12192000" cy="6867607"/>
            <a:chOff x="1798015" y="-4803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7497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1770" y="333489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2" name="Номер слайда 21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00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38779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474" y="1044575"/>
            <a:ext cx="11449051" cy="4351338"/>
          </a:xfr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400" b="1"/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626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0386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21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2949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028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087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144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34997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718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961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2DB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16245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4760" y="4012074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5146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12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428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i="0">
                <a:solidFill>
                  <a:schemeClr val="bg1"/>
                </a:solidFill>
                <a:latin typeface="Mulish" pitchFamily="2" charset="-52"/>
                <a:ea typeface="PT Serif" panose="020A0603040505020204" pitchFamily="18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540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-4803"/>
            <a:ext cx="12192000" cy="6867607"/>
            <a:chOff x="0" y="-2401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94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755" y="335891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3295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11" name="Скругленный прямоугольник 10"/>
          <p:cNvSpPr/>
          <p:nvPr userDrawn="1"/>
        </p:nvSpPr>
        <p:spPr>
          <a:xfrm>
            <a:off x="-600" y="0"/>
            <a:ext cx="12193200" cy="6858000"/>
          </a:xfrm>
          <a:prstGeom prst="roundRect">
            <a:avLst>
              <a:gd name="adj" fmla="val 74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5" y="365125"/>
            <a:ext cx="10515600" cy="3877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11544300" y="0"/>
            <a:ext cx="647700" cy="5890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 b="1">
                <a:solidFill>
                  <a:schemeClr val="tx1"/>
                </a:solidFill>
                <a:latin typeface="Mulish" pitchFamily="2" charset="-52"/>
              </a:defRPr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439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1" r:id="rId14"/>
    <p:sldLayoutId id="2147483663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Mulish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ulish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ulish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ulish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4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18.jpe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7887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357" y="333489"/>
              <a:ext cx="11602881" cy="61910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5357" y="3297150"/>
              <a:ext cx="7979504" cy="2701925"/>
            </a:xfrm>
            <a:custGeom>
              <a:avLst/>
              <a:gdLst/>
              <a:ahLst/>
              <a:cxnLst/>
              <a:rect l="l" t="t" r="r" b="b"/>
              <a:pathLst>
                <a:path w="11449050" h="2701925">
                  <a:moveTo>
                    <a:pt x="11088255" y="0"/>
                  </a:moveTo>
                  <a:lnTo>
                    <a:pt x="360781" y="0"/>
                  </a:lnTo>
                  <a:lnTo>
                    <a:pt x="311826" y="3293"/>
                  </a:lnTo>
                  <a:lnTo>
                    <a:pt x="264872" y="12887"/>
                  </a:lnTo>
                  <a:lnTo>
                    <a:pt x="220350" y="28352"/>
                  </a:lnTo>
                  <a:lnTo>
                    <a:pt x="178689" y="49258"/>
                  </a:lnTo>
                  <a:lnTo>
                    <a:pt x="140320" y="75175"/>
                  </a:lnTo>
                  <a:lnTo>
                    <a:pt x="105671" y="105673"/>
                  </a:lnTo>
                  <a:lnTo>
                    <a:pt x="75174" y="140322"/>
                  </a:lnTo>
                  <a:lnTo>
                    <a:pt x="49258" y="178693"/>
                  </a:lnTo>
                  <a:lnTo>
                    <a:pt x="28352" y="220356"/>
                  </a:lnTo>
                  <a:lnTo>
                    <a:pt x="12887" y="264880"/>
                  </a:lnTo>
                  <a:lnTo>
                    <a:pt x="3293" y="311836"/>
                  </a:lnTo>
                  <a:lnTo>
                    <a:pt x="0" y="360794"/>
                  </a:lnTo>
                  <a:lnTo>
                    <a:pt x="0" y="2340914"/>
                  </a:lnTo>
                  <a:lnTo>
                    <a:pt x="3293" y="2389872"/>
                  </a:lnTo>
                  <a:lnTo>
                    <a:pt x="12887" y="2436828"/>
                  </a:lnTo>
                  <a:lnTo>
                    <a:pt x="28352" y="2481352"/>
                  </a:lnTo>
                  <a:lnTo>
                    <a:pt x="49258" y="2523015"/>
                  </a:lnTo>
                  <a:lnTo>
                    <a:pt x="75174" y="2561386"/>
                  </a:lnTo>
                  <a:lnTo>
                    <a:pt x="105671" y="2596035"/>
                  </a:lnTo>
                  <a:lnTo>
                    <a:pt x="140320" y="2626533"/>
                  </a:lnTo>
                  <a:lnTo>
                    <a:pt x="178689" y="2652450"/>
                  </a:lnTo>
                  <a:lnTo>
                    <a:pt x="220350" y="2673356"/>
                  </a:lnTo>
                  <a:lnTo>
                    <a:pt x="264872" y="2688821"/>
                  </a:lnTo>
                  <a:lnTo>
                    <a:pt x="311826" y="2698415"/>
                  </a:lnTo>
                  <a:lnTo>
                    <a:pt x="360781" y="2701709"/>
                  </a:lnTo>
                  <a:lnTo>
                    <a:pt x="11088255" y="2701709"/>
                  </a:lnTo>
                  <a:lnTo>
                    <a:pt x="11137213" y="2698415"/>
                  </a:lnTo>
                  <a:lnTo>
                    <a:pt x="11184169" y="2688821"/>
                  </a:lnTo>
                  <a:lnTo>
                    <a:pt x="11228693" y="2673356"/>
                  </a:lnTo>
                  <a:lnTo>
                    <a:pt x="11270356" y="2652450"/>
                  </a:lnTo>
                  <a:lnTo>
                    <a:pt x="11308727" y="2626533"/>
                  </a:lnTo>
                  <a:lnTo>
                    <a:pt x="11343376" y="2596035"/>
                  </a:lnTo>
                  <a:lnTo>
                    <a:pt x="11373874" y="2561386"/>
                  </a:lnTo>
                  <a:lnTo>
                    <a:pt x="11399791" y="2523015"/>
                  </a:lnTo>
                  <a:lnTo>
                    <a:pt x="11420697" y="2481352"/>
                  </a:lnTo>
                  <a:lnTo>
                    <a:pt x="11436162" y="2436828"/>
                  </a:lnTo>
                  <a:lnTo>
                    <a:pt x="11445756" y="2389872"/>
                  </a:lnTo>
                  <a:lnTo>
                    <a:pt x="11449050" y="2340914"/>
                  </a:lnTo>
                  <a:lnTo>
                    <a:pt x="11449050" y="360794"/>
                  </a:lnTo>
                  <a:lnTo>
                    <a:pt x="11445756" y="311836"/>
                  </a:lnTo>
                  <a:lnTo>
                    <a:pt x="11436162" y="264880"/>
                  </a:lnTo>
                  <a:lnTo>
                    <a:pt x="11420697" y="220356"/>
                  </a:lnTo>
                  <a:lnTo>
                    <a:pt x="11399791" y="178693"/>
                  </a:lnTo>
                  <a:lnTo>
                    <a:pt x="11373874" y="140322"/>
                  </a:lnTo>
                  <a:lnTo>
                    <a:pt x="11343376" y="105673"/>
                  </a:lnTo>
                  <a:lnTo>
                    <a:pt x="11308727" y="75175"/>
                  </a:lnTo>
                  <a:lnTo>
                    <a:pt x="11270356" y="49258"/>
                  </a:lnTo>
                  <a:lnTo>
                    <a:pt x="11228693" y="28352"/>
                  </a:lnTo>
                  <a:lnTo>
                    <a:pt x="11184169" y="12887"/>
                  </a:lnTo>
                  <a:lnTo>
                    <a:pt x="11137213" y="3293"/>
                  </a:lnTo>
                  <a:lnTo>
                    <a:pt x="11088255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5357" y="3304794"/>
              <a:ext cx="11449050" cy="2701925"/>
            </a:xfrm>
            <a:custGeom>
              <a:avLst/>
              <a:gdLst/>
              <a:ahLst/>
              <a:cxnLst/>
              <a:rect l="l" t="t" r="r" b="b"/>
              <a:pathLst>
                <a:path w="11449050" h="2701925">
                  <a:moveTo>
                    <a:pt x="0" y="360794"/>
                  </a:moveTo>
                  <a:lnTo>
                    <a:pt x="3293" y="311836"/>
                  </a:lnTo>
                  <a:lnTo>
                    <a:pt x="12887" y="264880"/>
                  </a:lnTo>
                  <a:lnTo>
                    <a:pt x="28352" y="220356"/>
                  </a:lnTo>
                  <a:lnTo>
                    <a:pt x="49258" y="178693"/>
                  </a:lnTo>
                  <a:lnTo>
                    <a:pt x="75174" y="140322"/>
                  </a:lnTo>
                  <a:lnTo>
                    <a:pt x="105671" y="105673"/>
                  </a:lnTo>
                  <a:lnTo>
                    <a:pt x="140320" y="75175"/>
                  </a:lnTo>
                  <a:lnTo>
                    <a:pt x="178689" y="49258"/>
                  </a:lnTo>
                  <a:lnTo>
                    <a:pt x="220350" y="28352"/>
                  </a:lnTo>
                  <a:lnTo>
                    <a:pt x="264872" y="12887"/>
                  </a:lnTo>
                  <a:lnTo>
                    <a:pt x="311826" y="3293"/>
                  </a:lnTo>
                  <a:lnTo>
                    <a:pt x="360781" y="0"/>
                  </a:lnTo>
                  <a:lnTo>
                    <a:pt x="11088255" y="0"/>
                  </a:lnTo>
                  <a:lnTo>
                    <a:pt x="11137213" y="3293"/>
                  </a:lnTo>
                  <a:lnTo>
                    <a:pt x="11184169" y="12887"/>
                  </a:lnTo>
                  <a:lnTo>
                    <a:pt x="11228693" y="28352"/>
                  </a:lnTo>
                  <a:lnTo>
                    <a:pt x="11270356" y="49258"/>
                  </a:lnTo>
                  <a:lnTo>
                    <a:pt x="11308727" y="75175"/>
                  </a:lnTo>
                  <a:lnTo>
                    <a:pt x="11343376" y="105673"/>
                  </a:lnTo>
                  <a:lnTo>
                    <a:pt x="11373874" y="140322"/>
                  </a:lnTo>
                  <a:lnTo>
                    <a:pt x="11399791" y="178693"/>
                  </a:lnTo>
                  <a:lnTo>
                    <a:pt x="11420697" y="220356"/>
                  </a:lnTo>
                  <a:lnTo>
                    <a:pt x="11436162" y="264880"/>
                  </a:lnTo>
                  <a:lnTo>
                    <a:pt x="11445756" y="311836"/>
                  </a:lnTo>
                  <a:lnTo>
                    <a:pt x="11449050" y="360794"/>
                  </a:lnTo>
                  <a:lnTo>
                    <a:pt x="11449050" y="2340914"/>
                  </a:lnTo>
                  <a:lnTo>
                    <a:pt x="11445756" y="2389872"/>
                  </a:lnTo>
                  <a:lnTo>
                    <a:pt x="11436162" y="2436828"/>
                  </a:lnTo>
                  <a:lnTo>
                    <a:pt x="11420697" y="2481352"/>
                  </a:lnTo>
                  <a:lnTo>
                    <a:pt x="11399791" y="2523015"/>
                  </a:lnTo>
                  <a:lnTo>
                    <a:pt x="11373874" y="2561386"/>
                  </a:lnTo>
                  <a:lnTo>
                    <a:pt x="11343376" y="2596035"/>
                  </a:lnTo>
                  <a:lnTo>
                    <a:pt x="11308727" y="2626533"/>
                  </a:lnTo>
                  <a:lnTo>
                    <a:pt x="11270356" y="2652450"/>
                  </a:lnTo>
                  <a:lnTo>
                    <a:pt x="11228693" y="2673356"/>
                  </a:lnTo>
                  <a:lnTo>
                    <a:pt x="11184169" y="2688821"/>
                  </a:lnTo>
                  <a:lnTo>
                    <a:pt x="11137213" y="2698415"/>
                  </a:lnTo>
                  <a:lnTo>
                    <a:pt x="11088255" y="2701709"/>
                  </a:lnTo>
                  <a:lnTo>
                    <a:pt x="360781" y="2701709"/>
                  </a:lnTo>
                  <a:lnTo>
                    <a:pt x="311826" y="2698415"/>
                  </a:lnTo>
                  <a:lnTo>
                    <a:pt x="264872" y="2688821"/>
                  </a:lnTo>
                  <a:lnTo>
                    <a:pt x="220350" y="2673356"/>
                  </a:lnTo>
                  <a:lnTo>
                    <a:pt x="178689" y="2652450"/>
                  </a:lnTo>
                  <a:lnTo>
                    <a:pt x="140320" y="2626533"/>
                  </a:lnTo>
                  <a:lnTo>
                    <a:pt x="105671" y="2596035"/>
                  </a:lnTo>
                  <a:lnTo>
                    <a:pt x="75174" y="2561386"/>
                  </a:lnTo>
                  <a:lnTo>
                    <a:pt x="49258" y="2523015"/>
                  </a:lnTo>
                  <a:lnTo>
                    <a:pt x="28352" y="2481352"/>
                  </a:lnTo>
                  <a:lnTo>
                    <a:pt x="12887" y="2436828"/>
                  </a:lnTo>
                  <a:lnTo>
                    <a:pt x="3293" y="2389872"/>
                  </a:lnTo>
                  <a:lnTo>
                    <a:pt x="0" y="2340914"/>
                  </a:lnTo>
                  <a:lnTo>
                    <a:pt x="0" y="36079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475" y="368300"/>
              <a:ext cx="1054893" cy="105489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71475" y="3563219"/>
            <a:ext cx="10677525" cy="670696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 marR="5080">
              <a:lnSpc>
                <a:spcPts val="4860"/>
              </a:lnSpc>
              <a:tabLst>
                <a:tab pos="7692390" algn="l"/>
              </a:tabLst>
            </a:pPr>
            <a:r>
              <a:rPr lang="ru-RU" sz="3200" b="1" dirty="0">
                <a:solidFill>
                  <a:srgbClr val="FFFFFF"/>
                </a:solidFill>
                <a:cs typeface="Calibri"/>
              </a:rPr>
              <a:t>Тамбовщина промышленная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9335" y="510794"/>
            <a:ext cx="8627110" cy="6245225"/>
            <a:chOff x="119335" y="510794"/>
            <a:chExt cx="8627110" cy="62452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22923" y="660438"/>
              <a:ext cx="2223014" cy="715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59433" y="510794"/>
              <a:ext cx="2269638" cy="91239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9335" y="6741367"/>
              <a:ext cx="4197350" cy="0"/>
            </a:xfrm>
            <a:custGeom>
              <a:avLst/>
              <a:gdLst/>
              <a:ahLst/>
              <a:cxnLst/>
              <a:rect l="l" t="t" r="r" b="b"/>
              <a:pathLst>
                <a:path w="4197350">
                  <a:moveTo>
                    <a:pt x="0" y="0"/>
                  </a:moveTo>
                  <a:lnTo>
                    <a:pt x="4197235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12059" y="5045097"/>
            <a:ext cx="10970895" cy="144716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2400" spc="-55" dirty="0" err="1">
                <a:solidFill>
                  <a:srgbClr val="FFFFFF"/>
                </a:solidFill>
                <a:latin typeface="Calibri"/>
                <a:cs typeface="Calibri"/>
              </a:rPr>
              <a:t>Тема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№</a:t>
            </a:r>
            <a:r>
              <a:rPr lang="ru-RU" sz="2400" spc="-25" dirty="0">
                <a:solidFill>
                  <a:srgbClr val="FFFFFF"/>
                </a:solidFill>
                <a:latin typeface="Calibri"/>
                <a:cs typeface="Calibri"/>
              </a:rPr>
              <a:t> 10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Региональный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компонент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для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 err="1">
                <a:solidFill>
                  <a:srgbClr val="FFFFFF"/>
                </a:solidFill>
                <a:latin typeface="Calibri"/>
                <a:cs typeface="Calibri"/>
              </a:rPr>
              <a:t>обучающихся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2400" spc="-1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ru-RU" sz="2400" spc="-1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классов</a:t>
            </a:r>
            <a:endParaRPr sz="2400" dirty="0">
              <a:latin typeface="Calibri"/>
              <a:cs typeface="Calibri"/>
            </a:endParaRPr>
          </a:p>
          <a:p>
            <a:pPr marL="8190865">
              <a:lnSpc>
                <a:spcPct val="100000"/>
              </a:lnSpc>
              <a:spcBef>
                <a:spcPts val="1110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#Тамбовскаяобласть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991285" y="246343"/>
            <a:ext cx="4124325" cy="5644515"/>
            <a:chOff x="7991285" y="246343"/>
            <a:chExt cx="4124325" cy="564451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96207" y="246343"/>
              <a:ext cx="942059" cy="129880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91285" y="1453950"/>
              <a:ext cx="4124247" cy="44366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803" y="5054006"/>
            <a:ext cx="11662913" cy="116339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Интеллектуальная разминка – игра «Ассоциации». 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Подумайте и ответьте, с чем у вас ассоциируется слово «промышленность»?</a:t>
            </a:r>
            <a:endParaRPr lang="ru-RU" sz="3200" dirty="0">
              <a:solidFill>
                <a:schemeClr val="accent4">
                  <a:lumMod val="50000"/>
                </a:schemeClr>
              </a:solidFill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DEDE86-15CD-4A78-A505-F621F65B7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074" y="201064"/>
            <a:ext cx="7875430" cy="406560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F0A6806-550A-4DDA-B5C7-55EBF80FCD47}"/>
              </a:ext>
            </a:extLst>
          </p:cNvPr>
          <p:cNvSpPr/>
          <p:nvPr/>
        </p:nvSpPr>
        <p:spPr>
          <a:xfrm>
            <a:off x="1604963" y="4487594"/>
            <a:ext cx="89820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Производственные площадки промышленных предприятий Тамбовской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916339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FD60FA-D89F-4692-9CBA-6EBAFEE0379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" r="3278"/>
          <a:stretch/>
        </p:blipFill>
        <p:spPr bwMode="auto">
          <a:xfrm>
            <a:off x="225084" y="393894"/>
            <a:ext cx="9186202" cy="5795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C50AE8-ED8A-4B01-991E-265A21908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3190" y="2362632"/>
            <a:ext cx="2377593" cy="237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7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C50AE8-ED8A-4B01-991E-265A21908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3190" y="2362632"/>
            <a:ext cx="2377593" cy="23734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88DF2B-B000-4ACA-BCEC-BF20AC4170A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85" y="158261"/>
            <a:ext cx="9285227" cy="65414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7932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3">
            <a:extLst>
              <a:ext uri="{FF2B5EF4-FFF2-40B4-BE49-F238E27FC236}">
                <a16:creationId xmlns:a16="http://schemas.microsoft.com/office/drawing/2014/main" id="{A65712F0-A198-C339-0050-96AB9ED8C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708" y="211060"/>
            <a:ext cx="6682131" cy="72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Nunito Sans"/>
                <a:cs typeface="Arial" pitchFamily="34" charset="0"/>
              </a:rPr>
              <a:t>ПРОМЫШЛЕННОЕ ПРОИЗВОДСТВО</a:t>
            </a:r>
          </a:p>
          <a:p>
            <a:pPr algn="ctr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Nunito Sans"/>
                <a:cs typeface="Arial" pitchFamily="34" charset="0"/>
              </a:rPr>
              <a:t>ТАМБОВСКОЙ ОБЛАСТИ</a:t>
            </a:r>
          </a:p>
        </p:txBody>
      </p:sp>
      <p:sp>
        <p:nvSpPr>
          <p:cNvPr id="3" name="Прямоугольник 18">
            <a:extLst>
              <a:ext uri="{FF2B5EF4-FFF2-40B4-BE49-F238E27FC236}">
                <a16:creationId xmlns:a16="http://schemas.microsoft.com/office/drawing/2014/main" id="{E393E446-4EA2-C380-A065-7942C095B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6781" y="3018128"/>
            <a:ext cx="446424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Nunito Sans"/>
                <a:ea typeface="Verdana" pitchFamily="34" charset="0"/>
                <a:cs typeface="Arial" pitchFamily="34" charset="0"/>
              </a:rPr>
              <a:t>по производству </a:t>
            </a:r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красителей, </a:t>
            </a:r>
          </a:p>
          <a:p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пигментов, отбеливателей, специальной химии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72DE85E-520A-5F29-8D55-E9925EC69380}"/>
              </a:ext>
            </a:extLst>
          </p:cNvPr>
          <p:cNvGrpSpPr>
            <a:grpSpLocks noChangeAspect="1"/>
          </p:cNvGrpSpPr>
          <p:nvPr/>
        </p:nvGrpSpPr>
        <p:grpSpPr>
          <a:xfrm>
            <a:off x="4229810" y="850519"/>
            <a:ext cx="3114419" cy="2167958"/>
            <a:chOff x="377640" y="611540"/>
            <a:chExt cx="3584298" cy="2495042"/>
          </a:xfrm>
        </p:grpSpPr>
        <p:graphicFrame>
          <p:nvGraphicFramePr>
            <p:cNvPr id="5" name="Диаграмма 4">
              <a:extLst>
                <a:ext uri="{FF2B5EF4-FFF2-40B4-BE49-F238E27FC236}">
                  <a16:creationId xmlns:a16="http://schemas.microsoft.com/office/drawing/2014/main" id="{4CBA64C4-5670-A989-C45E-DB339315DA3C}"/>
                </a:ext>
              </a:extLst>
            </p:cNvPr>
            <p:cNvGraphicFramePr/>
            <p:nvPr/>
          </p:nvGraphicFramePr>
          <p:xfrm>
            <a:off x="377640" y="611540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A102CEB-079C-16D2-F0CE-57CD44DF1AFB}"/>
                </a:ext>
              </a:extLst>
            </p:cNvPr>
            <p:cNvSpPr txBox="1"/>
            <p:nvPr/>
          </p:nvSpPr>
          <p:spPr>
            <a:xfrm>
              <a:off x="618959" y="1217158"/>
              <a:ext cx="2289557" cy="15231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место</a:t>
              </a:r>
              <a:endPara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B2F9231-9855-797B-0C67-B8837F9CAFCE}"/>
              </a:ext>
            </a:extLst>
          </p:cNvPr>
          <p:cNvGrpSpPr/>
          <p:nvPr/>
        </p:nvGrpSpPr>
        <p:grpSpPr>
          <a:xfrm>
            <a:off x="4171089" y="3861829"/>
            <a:ext cx="3344497" cy="2512725"/>
            <a:chOff x="368270" y="690605"/>
            <a:chExt cx="3584298" cy="2495042"/>
          </a:xfrm>
        </p:grpSpPr>
        <p:graphicFrame>
          <p:nvGraphicFramePr>
            <p:cNvPr id="8" name="Диаграмма 7">
              <a:extLst>
                <a:ext uri="{FF2B5EF4-FFF2-40B4-BE49-F238E27FC236}">
                  <a16:creationId xmlns:a16="http://schemas.microsoft.com/office/drawing/2014/main" id="{BF7FE568-7016-BCA4-CC0A-8E163238DB43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0A7D23-4D52-B9D9-B8DE-1D8A6A52DEC1}"/>
                </a:ext>
              </a:extLst>
            </p:cNvPr>
            <p:cNvSpPr txBox="1"/>
            <p:nvPr/>
          </p:nvSpPr>
          <p:spPr>
            <a:xfrm>
              <a:off x="686593" y="1358506"/>
              <a:ext cx="2077062" cy="1329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место</a:t>
              </a:r>
              <a:endPara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sp>
        <p:nvSpPr>
          <p:cNvPr id="10" name="Прямоугольник 18">
            <a:extLst>
              <a:ext uri="{FF2B5EF4-FFF2-40B4-BE49-F238E27FC236}">
                <a16:creationId xmlns:a16="http://schemas.microsoft.com/office/drawing/2014/main" id="{A1C26A7C-ED92-A13D-D9AA-1A5075128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5809" y="6160004"/>
            <a:ext cx="48761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Nunito Sans"/>
                <a:ea typeface="Verdana" pitchFamily="34" charset="0"/>
                <a:cs typeface="Arial" pitchFamily="34" charset="0"/>
              </a:rPr>
              <a:t>по производству </a:t>
            </a:r>
          </a:p>
          <a:p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средств защиты органов дыхания</a:t>
            </a:r>
          </a:p>
        </p:txBody>
      </p:sp>
      <p:pic>
        <p:nvPicPr>
          <p:cNvPr id="11" name="Picture 3" descr="D:\Презентации\День промышленности ТО\Предприятия\7 Росхимзащита\ПДУ-3.jpg">
            <a:extLst>
              <a:ext uri="{FF2B5EF4-FFF2-40B4-BE49-F238E27FC236}">
                <a16:creationId xmlns:a16="http://schemas.microsoft.com/office/drawing/2014/main" id="{9DE79E52-3B6D-27B5-A483-605958D330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6" t="1" r="9498" b="1546"/>
          <a:stretch/>
        </p:blipFill>
        <p:spPr bwMode="auto">
          <a:xfrm>
            <a:off x="1" y="3419475"/>
            <a:ext cx="4114800" cy="343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:\Презентации\День промышленности ТО\Фото\IMG_6583.jpg">
            <a:extLst>
              <a:ext uri="{FF2B5EF4-FFF2-40B4-BE49-F238E27FC236}">
                <a16:creationId xmlns:a16="http://schemas.microsoft.com/office/drawing/2014/main" id="{CFBC55F1-8889-863E-AD5F-ACC71DC413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4" t="8584" r="18873" b="28357"/>
          <a:stretch/>
        </p:blipFill>
        <p:spPr bwMode="auto">
          <a:xfrm>
            <a:off x="0" y="0"/>
            <a:ext cx="4114800" cy="34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B2F9231-9855-797B-0C67-B8837F9CAFCE}"/>
              </a:ext>
            </a:extLst>
          </p:cNvPr>
          <p:cNvGrpSpPr/>
          <p:nvPr/>
        </p:nvGrpSpPr>
        <p:grpSpPr>
          <a:xfrm>
            <a:off x="8418176" y="904390"/>
            <a:ext cx="3030663" cy="2287802"/>
            <a:chOff x="368270" y="690605"/>
            <a:chExt cx="3584298" cy="2495042"/>
          </a:xfrm>
        </p:grpSpPr>
        <p:graphicFrame>
          <p:nvGraphicFramePr>
            <p:cNvPr id="14" name="Диаграмма 13">
              <a:extLst>
                <a:ext uri="{FF2B5EF4-FFF2-40B4-BE49-F238E27FC236}">
                  <a16:creationId xmlns:a16="http://schemas.microsoft.com/office/drawing/2014/main" id="{BF7FE568-7016-BCA4-CC0A-8E163238DB43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80A7D23-4D52-B9D9-B8DE-1D8A6A52DEC1}"/>
                </a:ext>
              </a:extLst>
            </p:cNvPr>
            <p:cNvSpPr txBox="1"/>
            <p:nvPr/>
          </p:nvSpPr>
          <p:spPr>
            <a:xfrm>
              <a:off x="655486" y="1252921"/>
              <a:ext cx="2298272" cy="1329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место</a:t>
              </a:r>
              <a:endPara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sp>
        <p:nvSpPr>
          <p:cNvPr id="16" name="Прямоугольник 18">
            <a:extLst>
              <a:ext uri="{FF2B5EF4-FFF2-40B4-BE49-F238E27FC236}">
                <a16:creationId xmlns:a16="http://schemas.microsoft.com/office/drawing/2014/main" id="{A1C26A7C-ED92-A13D-D9AA-1A5075128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2924" y="3018477"/>
            <a:ext cx="468402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Nunito Sans"/>
                <a:ea typeface="Verdana" pitchFamily="34" charset="0"/>
                <a:cs typeface="Arial" pitchFamily="34" charset="0"/>
              </a:rPr>
              <a:t>по производству </a:t>
            </a:r>
          </a:p>
          <a:p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акриловых дисперсий, это химическое сырье для производства покрытий, лаков и красок по дереву, металлу, пластику 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B2F9231-9855-797B-0C67-B8837F9CAFCE}"/>
              </a:ext>
            </a:extLst>
          </p:cNvPr>
          <p:cNvGrpSpPr/>
          <p:nvPr/>
        </p:nvGrpSpPr>
        <p:grpSpPr>
          <a:xfrm>
            <a:off x="8360119" y="4138362"/>
            <a:ext cx="3088720" cy="2236192"/>
            <a:chOff x="368270" y="690605"/>
            <a:chExt cx="3584298" cy="2495042"/>
          </a:xfrm>
        </p:grpSpPr>
        <p:graphicFrame>
          <p:nvGraphicFramePr>
            <p:cNvPr id="18" name="Диаграмма 17">
              <a:extLst>
                <a:ext uri="{FF2B5EF4-FFF2-40B4-BE49-F238E27FC236}">
                  <a16:creationId xmlns:a16="http://schemas.microsoft.com/office/drawing/2014/main" id="{BF7FE568-7016-BCA4-CC0A-8E163238DB43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0A7D23-4D52-B9D9-B8DE-1D8A6A52DEC1}"/>
                </a:ext>
              </a:extLst>
            </p:cNvPr>
            <p:cNvSpPr txBox="1"/>
            <p:nvPr/>
          </p:nvSpPr>
          <p:spPr>
            <a:xfrm>
              <a:off x="674259" y="1211803"/>
              <a:ext cx="2298272" cy="13293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ru-RU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место</a:t>
              </a:r>
              <a:endPara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sp>
        <p:nvSpPr>
          <p:cNvPr id="20" name="Прямоугольник 18">
            <a:extLst>
              <a:ext uri="{FF2B5EF4-FFF2-40B4-BE49-F238E27FC236}">
                <a16:creationId xmlns:a16="http://schemas.microsoft.com/office/drawing/2014/main" id="{A1C26A7C-ED92-A13D-D9AA-1A5075128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6246" y="6211144"/>
            <a:ext cx="48761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Nunito Sans"/>
                <a:ea typeface="Verdana" pitchFamily="34" charset="0"/>
                <a:cs typeface="Arial" pitchFamily="34" charset="0"/>
              </a:rPr>
              <a:t>по производству </a:t>
            </a:r>
          </a:p>
          <a:p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гальванического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289672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3">
            <a:extLst>
              <a:ext uri="{FF2B5EF4-FFF2-40B4-BE49-F238E27FC236}">
                <a16:creationId xmlns:a16="http://schemas.microsoft.com/office/drawing/2014/main" id="{A65712F0-A198-C339-0050-96AB9ED8C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074" y="349082"/>
            <a:ext cx="10881609" cy="153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altLang="ru-RU" sz="2800" b="1" dirty="0">
                <a:solidFill>
                  <a:schemeClr val="accent4">
                    <a:lumMod val="50000"/>
                  </a:schemeClr>
                </a:solidFill>
                <a:latin typeface="Nunito Sans"/>
                <a:cs typeface="Arial" pitchFamily="34" charset="0"/>
              </a:rPr>
              <a:t>Аллея трудовой Славы в Тамбове — </a:t>
            </a:r>
          </a:p>
          <a:p>
            <a:pPr algn="ctr">
              <a:defRPr/>
            </a:pPr>
            <a:r>
              <a:rPr lang="ru-RU" altLang="ru-RU" sz="2800" b="1" dirty="0">
                <a:solidFill>
                  <a:schemeClr val="accent4">
                    <a:lumMod val="50000"/>
                  </a:schemeClr>
                </a:solidFill>
                <a:latin typeface="Nunito Sans"/>
                <a:cs typeface="Arial" pitchFamily="34" charset="0"/>
              </a:rPr>
              <a:t>это часть большого мемориала, посвящённого истории </a:t>
            </a:r>
          </a:p>
          <a:p>
            <a:pPr algn="ctr">
              <a:defRPr/>
            </a:pPr>
            <a:r>
              <a:rPr lang="ru-RU" altLang="ru-RU" sz="2800" b="1" dirty="0">
                <a:solidFill>
                  <a:schemeClr val="accent4">
                    <a:lumMod val="50000"/>
                  </a:schemeClr>
                </a:solidFill>
                <a:latin typeface="Nunito Sans"/>
                <a:cs typeface="Arial" pitchFamily="34" charset="0"/>
              </a:rPr>
              <a:t>системы профессионального образования региона </a:t>
            </a: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36C1F6B8-44E5-4480-BD1C-31B38191D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74" y="1880557"/>
            <a:ext cx="4674453" cy="409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088890F1-D7FA-46E6-8A1C-0A4723BC0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527" y="1880557"/>
            <a:ext cx="5832807" cy="388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675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Презентации\День промышленности ТО\Предприятия\14 Тагат\6L8A0225.jpg">
            <a:extLst>
              <a:ext uri="{FF2B5EF4-FFF2-40B4-BE49-F238E27FC236}">
                <a16:creationId xmlns:a16="http://schemas.microsoft.com/office/drawing/2014/main" id="{2C100189-1D5A-C360-123C-15893696EF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8" r="32864"/>
          <a:stretch/>
        </p:blipFill>
        <p:spPr bwMode="auto">
          <a:xfrm>
            <a:off x="0" y="0"/>
            <a:ext cx="5511800" cy="685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3">
            <a:extLst>
              <a:ext uri="{FF2B5EF4-FFF2-40B4-BE49-F238E27FC236}">
                <a16:creationId xmlns:a16="http://schemas.microsoft.com/office/drawing/2014/main" id="{6FAA7E89-9D74-B961-DB10-09861C64E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3636" y="475258"/>
            <a:ext cx="521242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Nunito Sans"/>
                <a:cs typeface="Arial" pitchFamily="34" charset="0"/>
              </a:rPr>
              <a:t>ПРОМЫШЛЕННЫЙ КОМПЛЕКС </a:t>
            </a:r>
          </a:p>
          <a:p>
            <a:pPr algn="ctr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Nunito Sans"/>
                <a:cs typeface="Arial" pitchFamily="34" charset="0"/>
              </a:rPr>
              <a:t>ТАМБОВСКОЙ ОБЛАСТИ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2D66126-BBB7-088D-B053-19C4B21BBDE7}"/>
              </a:ext>
            </a:extLst>
          </p:cNvPr>
          <p:cNvGrpSpPr/>
          <p:nvPr/>
        </p:nvGrpSpPr>
        <p:grpSpPr>
          <a:xfrm>
            <a:off x="7563506" y="2671194"/>
            <a:ext cx="3584298" cy="2484000"/>
            <a:chOff x="368270" y="690605"/>
            <a:chExt cx="3584298" cy="2495042"/>
          </a:xfrm>
        </p:grpSpPr>
        <p:graphicFrame>
          <p:nvGraphicFramePr>
            <p:cNvPr id="5" name="Диаграмма 4">
              <a:extLst>
                <a:ext uri="{FF2B5EF4-FFF2-40B4-BE49-F238E27FC236}">
                  <a16:creationId xmlns:a16="http://schemas.microsoft.com/office/drawing/2014/main" id="{4D0F2223-63F3-7DFB-BEDB-97B744756C6A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35325F4-CABD-103A-48ED-5CA20820B8F6}"/>
                </a:ext>
              </a:extLst>
            </p:cNvPr>
            <p:cNvSpPr txBox="1"/>
            <p:nvPr/>
          </p:nvSpPr>
          <p:spPr>
            <a:xfrm>
              <a:off x="686593" y="1358506"/>
              <a:ext cx="2077062" cy="1138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&gt;</a:t>
              </a:r>
              <a:r>
                <a:rPr lang="ru-RU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47</a:t>
              </a: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 тыс. рабочих мест</a:t>
              </a:r>
              <a:endPara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2D66126-BBB7-088D-B053-19C4B21BBDE7}"/>
              </a:ext>
            </a:extLst>
          </p:cNvPr>
          <p:cNvGrpSpPr/>
          <p:nvPr/>
        </p:nvGrpSpPr>
        <p:grpSpPr>
          <a:xfrm>
            <a:off x="5511800" y="4195821"/>
            <a:ext cx="3584298" cy="2484000"/>
            <a:chOff x="368270" y="690605"/>
            <a:chExt cx="3584298" cy="2495042"/>
          </a:xfrm>
        </p:grpSpPr>
        <p:graphicFrame>
          <p:nvGraphicFramePr>
            <p:cNvPr id="9" name="Диаграмма 8">
              <a:extLst>
                <a:ext uri="{FF2B5EF4-FFF2-40B4-BE49-F238E27FC236}">
                  <a16:creationId xmlns:a16="http://schemas.microsoft.com/office/drawing/2014/main" id="{4D0F2223-63F3-7DFB-BEDB-97B744756C6A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35325F4-CABD-103A-48ED-5CA20820B8F6}"/>
                </a:ext>
              </a:extLst>
            </p:cNvPr>
            <p:cNvSpPr txBox="1"/>
            <p:nvPr/>
          </p:nvSpPr>
          <p:spPr>
            <a:xfrm>
              <a:off x="686593" y="1358506"/>
              <a:ext cx="2077062" cy="11438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&gt;</a:t>
              </a:r>
              <a:r>
                <a:rPr lang="ru-RU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 тыс. предприятий</a:t>
              </a:r>
              <a:endPara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2D66126-BBB7-088D-B053-19C4B21BBDE7}"/>
              </a:ext>
            </a:extLst>
          </p:cNvPr>
          <p:cNvGrpSpPr/>
          <p:nvPr/>
        </p:nvGrpSpPr>
        <p:grpSpPr>
          <a:xfrm>
            <a:off x="9376550" y="4150662"/>
            <a:ext cx="4245932" cy="2484000"/>
            <a:chOff x="368270" y="690605"/>
            <a:chExt cx="3584298" cy="2495042"/>
          </a:xfrm>
        </p:grpSpPr>
        <p:graphicFrame>
          <p:nvGraphicFramePr>
            <p:cNvPr id="12" name="Диаграмма 11">
              <a:extLst>
                <a:ext uri="{FF2B5EF4-FFF2-40B4-BE49-F238E27FC236}">
                  <a16:creationId xmlns:a16="http://schemas.microsoft.com/office/drawing/2014/main" id="{4D0F2223-63F3-7DFB-BEDB-97B744756C6A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5325F4-CABD-103A-48ED-5CA20820B8F6}"/>
                </a:ext>
              </a:extLst>
            </p:cNvPr>
            <p:cNvSpPr txBox="1"/>
            <p:nvPr/>
          </p:nvSpPr>
          <p:spPr>
            <a:xfrm>
              <a:off x="649622" y="955488"/>
              <a:ext cx="2077062" cy="18136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>
                <a:lnSpc>
                  <a:spcPts val="1900"/>
                </a:lnSpc>
              </a:pP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видов новой </a:t>
              </a:r>
              <a:r>
                <a:rPr lang="ru-RU" sz="2000" dirty="0" err="1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импортозаме-щающей</a:t>
              </a: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 продукции</a:t>
              </a:r>
              <a:endPara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2D66126-BBB7-088D-B053-19C4B21BBDE7}"/>
              </a:ext>
            </a:extLst>
          </p:cNvPr>
          <p:cNvGrpSpPr/>
          <p:nvPr/>
        </p:nvGrpSpPr>
        <p:grpSpPr>
          <a:xfrm>
            <a:off x="9524439" y="1104776"/>
            <a:ext cx="3758684" cy="2484000"/>
            <a:chOff x="368270" y="690605"/>
            <a:chExt cx="3584298" cy="2495042"/>
          </a:xfrm>
        </p:grpSpPr>
        <p:graphicFrame>
          <p:nvGraphicFramePr>
            <p:cNvPr id="15" name="Диаграмма 14">
              <a:extLst>
                <a:ext uri="{FF2B5EF4-FFF2-40B4-BE49-F238E27FC236}">
                  <a16:creationId xmlns:a16="http://schemas.microsoft.com/office/drawing/2014/main" id="{4D0F2223-63F3-7DFB-BEDB-97B744756C6A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35325F4-CABD-103A-48ED-5CA20820B8F6}"/>
                </a:ext>
              </a:extLst>
            </p:cNvPr>
            <p:cNvSpPr txBox="1"/>
            <p:nvPr/>
          </p:nvSpPr>
          <p:spPr>
            <a:xfrm>
              <a:off x="610331" y="1233464"/>
              <a:ext cx="2077062" cy="17621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51</a:t>
              </a: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тыс.руб. среднемесячная заработная плата</a:t>
              </a:r>
              <a:endPara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2D66126-BBB7-088D-B053-19C4B21BBDE7}"/>
              </a:ext>
            </a:extLst>
          </p:cNvPr>
          <p:cNvGrpSpPr/>
          <p:nvPr/>
        </p:nvGrpSpPr>
        <p:grpSpPr>
          <a:xfrm>
            <a:off x="5376232" y="1180687"/>
            <a:ext cx="3699865" cy="2484001"/>
            <a:chOff x="252703" y="690605"/>
            <a:chExt cx="3699865" cy="2495042"/>
          </a:xfrm>
        </p:grpSpPr>
        <p:graphicFrame>
          <p:nvGraphicFramePr>
            <p:cNvPr id="18" name="Диаграмма 17">
              <a:extLst>
                <a:ext uri="{FF2B5EF4-FFF2-40B4-BE49-F238E27FC236}">
                  <a16:creationId xmlns:a16="http://schemas.microsoft.com/office/drawing/2014/main" id="{4D0F2223-63F3-7DFB-BEDB-97B744756C6A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35325F4-CABD-103A-48ED-5CA20820B8F6}"/>
                </a:ext>
              </a:extLst>
            </p:cNvPr>
            <p:cNvSpPr txBox="1"/>
            <p:nvPr/>
          </p:nvSpPr>
          <p:spPr>
            <a:xfrm>
              <a:off x="252703" y="1065109"/>
              <a:ext cx="2845495" cy="16693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17</a:t>
              </a: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млрд.руб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  <a:p>
              <a:pPr algn="ctr"/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объем поступлений в консолидированный бюджет РФ</a:t>
              </a:r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35325F4-CABD-103A-48ED-5CA20820B8F6}"/>
              </a:ext>
            </a:extLst>
          </p:cNvPr>
          <p:cNvSpPr txBox="1"/>
          <p:nvPr/>
        </p:nvSpPr>
        <p:spPr>
          <a:xfrm>
            <a:off x="7497512" y="5742010"/>
            <a:ext cx="2845696" cy="1204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 % </a:t>
            </a:r>
          </a:p>
          <a:p>
            <a:pPr algn="ctr">
              <a:lnSpc>
                <a:spcPts val="1700"/>
              </a:lnSpc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33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тыс.чел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.) численности занятых в промышленности активного населения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Nunito Sans Ligh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5325F4-CABD-103A-48ED-5CA20820B8F6}"/>
              </a:ext>
            </a:extLst>
          </p:cNvPr>
          <p:cNvSpPr txBox="1"/>
          <p:nvPr/>
        </p:nvSpPr>
        <p:spPr>
          <a:xfrm>
            <a:off x="7396075" y="1554078"/>
            <a:ext cx="2845696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тыс.чел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>
              <a:lnSpc>
                <a:spcPts val="1700"/>
              </a:lnSpc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потребность </a:t>
            </a:r>
          </a:p>
          <a:p>
            <a:pPr algn="ctr">
              <a:lnSpc>
                <a:spcPts val="1700"/>
              </a:lnSpc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в кадрах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Nunito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24028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33357" y="966178"/>
            <a:ext cx="5724529" cy="989231"/>
          </a:xfrm>
          <a:prstGeom prst="roundRect">
            <a:avLst>
              <a:gd name="adj" fmla="val 18746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Тамбовская область славится своими предприятиями по производству сахара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3880" y="2087374"/>
            <a:ext cx="5724529" cy="937936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Первые промышленные предприятия и заведения в Тамбовской области были созданы в XVIII веке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93880" y="3165774"/>
            <a:ext cx="5724529" cy="1061278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В Тамбовской области находится крупнейший в России завод по производству стали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1474" y="365127"/>
            <a:ext cx="11172825" cy="830997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Деловая игра «правда» или «ложь» </a:t>
            </a:r>
            <a:br>
              <a:rPr lang="ru-RU" dirty="0"/>
            </a:br>
            <a:endParaRPr lang="ru-RU" dirty="0"/>
          </a:p>
        </p:txBody>
      </p:sp>
      <p:sp>
        <p:nvSpPr>
          <p:cNvPr id="14" name="Google Shape;1582;p41">
            <a:extLst>
              <a:ext uri="{FF2B5EF4-FFF2-40B4-BE49-F238E27FC236}">
                <a16:creationId xmlns:a16="http://schemas.microsoft.com/office/drawing/2014/main" id="{5B8CBAC9-90AE-4EF9-8BEA-ED94EE9524C4}"/>
              </a:ext>
            </a:extLst>
          </p:cNvPr>
          <p:cNvSpPr/>
          <p:nvPr/>
        </p:nvSpPr>
        <p:spPr>
          <a:xfrm>
            <a:off x="6311707" y="2038632"/>
            <a:ext cx="5646935" cy="989231"/>
          </a:xfrm>
          <a:prstGeom prst="roundRect">
            <a:avLst>
              <a:gd name="adj" fmla="val 16667"/>
            </a:avLst>
          </a:prstGeom>
          <a:solidFill>
            <a:srgbClr val="2DBE6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Тамбовская область является лидером в России по производству текстиля</a:t>
            </a:r>
            <a:endParaRPr dirty="0">
              <a:solidFill>
                <a:schemeClr val="bg1"/>
              </a:solidFill>
              <a:latin typeface="Mulish" pitchFamily="2" charset="-52"/>
            </a:endParaRPr>
          </a:p>
        </p:txBody>
      </p:sp>
      <p:sp>
        <p:nvSpPr>
          <p:cNvPr id="15" name="Google Shape;1582;p41">
            <a:extLst>
              <a:ext uri="{FF2B5EF4-FFF2-40B4-BE49-F238E27FC236}">
                <a16:creationId xmlns:a16="http://schemas.microsoft.com/office/drawing/2014/main" id="{8B8641CB-1D1E-4C46-9101-B7ADBE9C2125}"/>
              </a:ext>
            </a:extLst>
          </p:cNvPr>
          <p:cNvSpPr/>
          <p:nvPr/>
        </p:nvSpPr>
        <p:spPr>
          <a:xfrm>
            <a:off x="6311705" y="3165774"/>
            <a:ext cx="5646937" cy="1061278"/>
          </a:xfrm>
          <a:prstGeom prst="roundRect">
            <a:avLst>
              <a:gd name="adj" fmla="val 16667"/>
            </a:avLst>
          </a:prstGeom>
          <a:solidFill>
            <a:srgbClr val="9477E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Без тамбовского химического предприятия не появилась ни одна денежная купюра </a:t>
            </a:r>
            <a:endParaRPr dirty="0">
              <a:solidFill>
                <a:schemeClr val="bg1"/>
              </a:solidFill>
              <a:latin typeface="Mulish" pitchFamily="2" charset="-52"/>
            </a:endParaRPr>
          </a:p>
        </p:txBody>
      </p:sp>
      <p:sp>
        <p:nvSpPr>
          <p:cNvPr id="11" name="Скругленный прямоугольник 7">
            <a:extLst>
              <a:ext uri="{FF2B5EF4-FFF2-40B4-BE49-F238E27FC236}">
                <a16:creationId xmlns:a16="http://schemas.microsoft.com/office/drawing/2014/main" id="{146B8D0E-ABA3-4B54-89ED-EBFB3B0187B9}"/>
              </a:ext>
            </a:extLst>
          </p:cNvPr>
          <p:cNvSpPr/>
          <p:nvPr/>
        </p:nvSpPr>
        <p:spPr>
          <a:xfrm>
            <a:off x="233354" y="4376821"/>
            <a:ext cx="5724529" cy="926632"/>
          </a:xfrm>
          <a:prstGeom prst="roundRect">
            <a:avLst>
              <a:gd name="adj" fmla="val 18746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Тамбовская область является лидером в России по производству автомобилей</a:t>
            </a:r>
          </a:p>
        </p:txBody>
      </p:sp>
      <p:sp>
        <p:nvSpPr>
          <p:cNvPr id="12" name="Скругленный прямоугольник 17">
            <a:extLst>
              <a:ext uri="{FF2B5EF4-FFF2-40B4-BE49-F238E27FC236}">
                <a16:creationId xmlns:a16="http://schemas.microsoft.com/office/drawing/2014/main" id="{1C4A905D-4363-44C5-AECD-DFE989DBB10F}"/>
              </a:ext>
            </a:extLst>
          </p:cNvPr>
          <p:cNvSpPr/>
          <p:nvPr/>
        </p:nvSpPr>
        <p:spPr>
          <a:xfrm>
            <a:off x="233355" y="5533339"/>
            <a:ext cx="5724529" cy="926632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На Тамбовском пороховом заводе запущено производство </a:t>
            </a:r>
            <a:r>
              <a:rPr lang="ru-RU" dirty="0" err="1">
                <a:solidFill>
                  <a:schemeClr val="bg1"/>
                </a:solidFill>
                <a:latin typeface="Mulish" pitchFamily="2" charset="-52"/>
              </a:rPr>
              <a:t>нитриловых</a:t>
            </a: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 перчаток</a:t>
            </a:r>
          </a:p>
        </p:txBody>
      </p:sp>
      <p:sp>
        <p:nvSpPr>
          <p:cNvPr id="13" name="Скругленный прямоугольник 18">
            <a:extLst>
              <a:ext uri="{FF2B5EF4-FFF2-40B4-BE49-F238E27FC236}">
                <a16:creationId xmlns:a16="http://schemas.microsoft.com/office/drawing/2014/main" id="{B1BE8B2A-7509-4022-BB19-2CB60BF74E36}"/>
              </a:ext>
            </a:extLst>
          </p:cNvPr>
          <p:cNvSpPr/>
          <p:nvPr/>
        </p:nvSpPr>
        <p:spPr>
          <a:xfrm>
            <a:off x="6311705" y="959958"/>
            <a:ext cx="5615943" cy="940763"/>
          </a:xfrm>
          <a:prstGeom prst="roundRect">
            <a:avLst>
              <a:gd name="adj" fmla="val 18746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На хлебокомбинате в Тамбове наладили производство квадрокоптеров</a:t>
            </a:r>
          </a:p>
        </p:txBody>
      </p:sp>
      <p:sp>
        <p:nvSpPr>
          <p:cNvPr id="21" name="Скругленный прямоугольник 7">
            <a:extLst>
              <a:ext uri="{FF2B5EF4-FFF2-40B4-BE49-F238E27FC236}">
                <a16:creationId xmlns:a16="http://schemas.microsoft.com/office/drawing/2014/main" id="{76B57FAE-96B2-4447-B71A-A3DD1D01062B}"/>
              </a:ext>
            </a:extLst>
          </p:cNvPr>
          <p:cNvSpPr/>
          <p:nvPr/>
        </p:nvSpPr>
        <p:spPr>
          <a:xfrm>
            <a:off x="6311707" y="4354551"/>
            <a:ext cx="5724529" cy="948901"/>
          </a:xfrm>
          <a:prstGeom prst="roundRect">
            <a:avLst>
              <a:gd name="adj" fmla="val 18746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На территории Тамбовской области организовано производство нового вида продукции – противоосколочные одеяла</a:t>
            </a:r>
          </a:p>
        </p:txBody>
      </p:sp>
      <p:sp>
        <p:nvSpPr>
          <p:cNvPr id="22" name="Google Shape;1582;p41">
            <a:extLst>
              <a:ext uri="{FF2B5EF4-FFF2-40B4-BE49-F238E27FC236}">
                <a16:creationId xmlns:a16="http://schemas.microsoft.com/office/drawing/2014/main" id="{9973ACAE-A5FA-4D13-8E18-6EAD184D906D}"/>
              </a:ext>
            </a:extLst>
          </p:cNvPr>
          <p:cNvSpPr/>
          <p:nvPr/>
        </p:nvSpPr>
        <p:spPr>
          <a:xfrm>
            <a:off x="6311707" y="5533338"/>
            <a:ext cx="5646935" cy="948901"/>
          </a:xfrm>
          <a:prstGeom prst="roundRect">
            <a:avLst>
              <a:gd name="adj" fmla="val 16667"/>
            </a:avLst>
          </a:prstGeom>
          <a:solidFill>
            <a:srgbClr val="2DBE6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Предприятие Тамбовской области первое в России запустило производство «лёгкой воды».</a:t>
            </a:r>
            <a:endParaRPr dirty="0">
              <a:solidFill>
                <a:schemeClr val="bg1"/>
              </a:solidFill>
              <a:latin typeface="Mulish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17733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82" y="311727"/>
            <a:ext cx="3584864" cy="26886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3573" y="1836008"/>
            <a:ext cx="3352379" cy="223404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82803" y="192961"/>
            <a:ext cx="28263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  <a:cs typeface="Mangal" panose="02040503050203030202" pitchFamily="18" charset="0"/>
              </a:rPr>
              <a:t>САХАРНАЯ ПРОМЫШЛЕННОСТЬ ТАМБОВСКОЙ ОБЛАСТИ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82" y="3566891"/>
            <a:ext cx="3523464" cy="26425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0554" y="466166"/>
            <a:ext cx="3657314" cy="273968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78385" y="2938029"/>
            <a:ext cx="3613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ОАО Знаменский сахарный завод (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Русагро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-Тамбов)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969768" y="3272175"/>
            <a:ext cx="3792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ОАО Сахарный завод 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Жердевский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(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Русагро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-Тамбов)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5061" y="6294204"/>
            <a:ext cx="3379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ЗАО 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Уваровский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сахарный завод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b="25123"/>
          <a:stretch/>
        </p:blipFill>
        <p:spPr>
          <a:xfrm>
            <a:off x="4419810" y="4117999"/>
            <a:ext cx="3352379" cy="167343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240801" y="5847250"/>
            <a:ext cx="3792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ОАО Сахарный завод Никифоровский (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Русагро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-Тамбов)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/>
          <a:srcRect l="11741" t="16069" r="5530" b="24675"/>
          <a:stretch/>
        </p:blipFill>
        <p:spPr>
          <a:xfrm>
            <a:off x="7888596" y="4070054"/>
            <a:ext cx="3954741" cy="167343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982550" y="5847250"/>
            <a:ext cx="4158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ООО 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Кирсановский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сахарный завод «Кристалл» (ГК АСБ)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00EFE9-BF6F-45B0-A989-0DED32FDD1E4}"/>
              </a:ext>
            </a:extLst>
          </p:cNvPr>
          <p:cNvSpPr txBox="1"/>
          <p:nvPr/>
        </p:nvSpPr>
        <p:spPr>
          <a:xfrm>
            <a:off x="5253156" y="1066567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3634847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/>
          <p:nvPr/>
        </p:nvSpPr>
        <p:spPr>
          <a:xfrm>
            <a:off x="8099506" y="1079578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327068" y="1778291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9229206" y="25657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166456" y="3041055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Прямоугольник 18"/>
          <p:cNvSpPr>
            <a:spLocks noChangeArrowheads="1"/>
          </p:cNvSpPr>
          <p:nvPr/>
        </p:nvSpPr>
        <p:spPr bwMode="auto">
          <a:xfrm>
            <a:off x="3294430" y="607316"/>
            <a:ext cx="94632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ФКП «Тамбовский пороховой завод»</a:t>
            </a:r>
          </a:p>
        </p:txBody>
      </p:sp>
      <p:pic>
        <p:nvPicPr>
          <p:cNvPr id="22" name="Picture 2" descr="C:\Users\prom7\Downloads\1BbIB4kuN7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2"/>
          <a:stretch/>
        </p:blipFill>
        <p:spPr bwMode="auto">
          <a:xfrm>
            <a:off x="1663289" y="363133"/>
            <a:ext cx="1361338" cy="129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id="{F4400EA6-9C99-ABB9-E3EF-E5310601DAE8}"/>
              </a:ext>
            </a:extLst>
          </p:cNvPr>
          <p:cNvSpPr txBox="1">
            <a:spLocks/>
          </p:cNvSpPr>
          <p:nvPr/>
        </p:nvSpPr>
        <p:spPr>
          <a:xfrm>
            <a:off x="415204" y="2006562"/>
            <a:ext cx="5218846" cy="1699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Производство  </a:t>
            </a:r>
            <a:r>
              <a:rPr lang="ru-RU" dirty="0" err="1">
                <a:solidFill>
                  <a:srgbClr val="4472C4">
                    <a:lumMod val="75000"/>
                  </a:srgbClr>
                </a:solidFill>
              </a:rPr>
              <a:t>нитриловых</a:t>
            </a: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 перчаток на базе ФКП «Тамбовский пороховой завод» Тамбовской области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Рисунок 15" descr="Тамбовская область, Котовск, проспект Труда, 23. Производство нитриловых перчаток на Тамбовском пороховом заводе. Фото: пресс-служба Минпромторг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893" y="2069084"/>
            <a:ext cx="5940425" cy="34874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90F2E27-F468-40C1-8F62-CBC95928C21F}"/>
              </a:ext>
            </a:extLst>
          </p:cNvPr>
          <p:cNvSpPr txBox="1"/>
          <p:nvPr/>
        </p:nvSpPr>
        <p:spPr>
          <a:xfrm>
            <a:off x="2066807" y="4259395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741672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3255771" y="9951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4483333" y="1693869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385471" y="2481334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3322721" y="2956633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F4400EA6-9C99-ABB9-E3EF-E5310601DAE8}"/>
              </a:ext>
            </a:extLst>
          </p:cNvPr>
          <p:cNvSpPr txBox="1">
            <a:spLocks/>
          </p:cNvSpPr>
          <p:nvPr/>
        </p:nvSpPr>
        <p:spPr>
          <a:xfrm>
            <a:off x="257206" y="322505"/>
            <a:ext cx="5997129" cy="1472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Производство квадрокоптеров на базе ОАО «Тамбовский хлебокомбинат» Тамбовской области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472" t="19010" r="9432" b="19433"/>
          <a:stretch/>
        </p:blipFill>
        <p:spPr>
          <a:xfrm>
            <a:off x="6110354" y="-7334"/>
            <a:ext cx="6081646" cy="33912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8988" t="19513" r="23862" b="20661"/>
          <a:stretch/>
        </p:blipFill>
        <p:spPr>
          <a:xfrm>
            <a:off x="1346365" y="2503774"/>
            <a:ext cx="4747088" cy="43001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8281" t="18630" r="10116" b="19010"/>
          <a:stretch/>
        </p:blipFill>
        <p:spPr>
          <a:xfrm>
            <a:off x="6110354" y="3385658"/>
            <a:ext cx="6064744" cy="34532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E107B8-822E-49DC-B14A-E9823BF74198}"/>
              </a:ext>
            </a:extLst>
          </p:cNvPr>
          <p:cNvSpPr txBox="1"/>
          <p:nvPr/>
        </p:nvSpPr>
        <p:spPr>
          <a:xfrm>
            <a:off x="2067181" y="1601378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2245211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8154097" y="1079578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381659" y="1778291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9283797" y="25657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221047" y="3041055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2" name="Picture 4" descr="D:\Презентации\День промышленности ТО\Фото\IMG_6583.jpg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8" t="45520" r="49500" b="31072"/>
          <a:stretch/>
        </p:blipFill>
        <p:spPr bwMode="auto">
          <a:xfrm>
            <a:off x="2883434" y="382637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/>
          <p:cNvGrpSpPr/>
          <p:nvPr/>
        </p:nvGrpSpPr>
        <p:grpSpPr>
          <a:xfrm>
            <a:off x="628921" y="112277"/>
            <a:ext cx="4024461" cy="1125143"/>
            <a:chOff x="7681121" y="2587581"/>
            <a:chExt cx="4024461" cy="1125143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1121" y="2587581"/>
              <a:ext cx="1125143" cy="1125143"/>
            </a:xfrm>
            <a:prstGeom prst="rect">
              <a:avLst/>
            </a:prstGeom>
          </p:spPr>
        </p:pic>
        <p:sp>
          <p:nvSpPr>
            <p:cNvPr id="30" name="Прямоугольник 18"/>
            <p:cNvSpPr>
              <a:spLocks noChangeArrowheads="1"/>
            </p:cNvSpPr>
            <p:nvPr/>
          </p:nvSpPr>
          <p:spPr bwMode="auto">
            <a:xfrm>
              <a:off x="8833775" y="2694813"/>
              <a:ext cx="287180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unito Sans"/>
                  <a:ea typeface="Verdana" pitchFamily="34" charset="0"/>
                  <a:cs typeface="Arial" pitchFamily="34" charset="0"/>
                </a:rPr>
                <a:t>АО «Пигмент»</a:t>
              </a:r>
            </a:p>
          </p:txBody>
        </p:sp>
      </p:grpSp>
      <p:pic>
        <p:nvPicPr>
          <p:cNvPr id="4098" name="Picture 2" descr="D:\Презентации\День промышленности ТО\Предприятия\4 Пигмент\img3172294.jpg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247" y="844507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Презентации\День промышленности ТО\Предприятия\4 Пигмент\BC9A17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453" y="810610"/>
            <a:ext cx="431938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http://rupec.ru/upload/iblock/3e8/3e8772509eaa51889ce5872ab70e4cd0.jp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247" y="382637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52B6C8E-54CE-44CB-A58C-0F5DF10A11C0}"/>
              </a:ext>
            </a:extLst>
          </p:cNvPr>
          <p:cNvSpPr txBox="1"/>
          <p:nvPr/>
        </p:nvSpPr>
        <p:spPr>
          <a:xfrm>
            <a:off x="723434" y="3421650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3653548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8181392" y="1079578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408954" y="1778291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9311092" y="25657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248342" y="3041055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Прямоугольник 18"/>
          <p:cNvSpPr>
            <a:spLocks noChangeArrowheads="1"/>
          </p:cNvSpPr>
          <p:nvPr/>
        </p:nvSpPr>
        <p:spPr bwMode="auto">
          <a:xfrm>
            <a:off x="1875818" y="166632"/>
            <a:ext cx="35942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АО «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Тамбовмаш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»</a:t>
            </a:r>
          </a:p>
        </p:txBody>
      </p:sp>
      <p:pic>
        <p:nvPicPr>
          <p:cNvPr id="20" name="Picture 3" descr="C:\Users\prom7\Downloads\tambovmash-1280x66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2" r="23948"/>
          <a:stretch/>
        </p:blipFill>
        <p:spPr bwMode="auto">
          <a:xfrm>
            <a:off x="530408" y="266532"/>
            <a:ext cx="1282767" cy="118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prom22_2\Desktop\СВО\Одеяла Тамбовмаш\12.bmp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592" y="68985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avatars.mds.yandex.net/i?id=30b896119e51a82b4d64d9f5352981f6c03d5ae2-12422633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509" y="859140"/>
            <a:ext cx="431999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Презентации\День промышленности ТО\Предприятия\6 Арти-завод Тамбовмаш\ТМ_инструментальный цех.jpg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83" y="3841475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Презентации\День промышленности ТО\Предприятия\6 Арти-завод Тамбовмаш\ТМ_гальваника.JP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541" y="381645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7F5798F-3828-4DA2-88B5-AD099C69B2A1}"/>
              </a:ext>
            </a:extLst>
          </p:cNvPr>
          <p:cNvSpPr txBox="1"/>
          <p:nvPr/>
        </p:nvSpPr>
        <p:spPr>
          <a:xfrm>
            <a:off x="658311" y="3569852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1520094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3255771" y="9951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4483333" y="1693869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385471" y="2481334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3322721" y="2956633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F4400EA6-9C99-ABB9-E3EF-E5310601DAE8}"/>
              </a:ext>
            </a:extLst>
          </p:cNvPr>
          <p:cNvSpPr txBox="1">
            <a:spLocks/>
          </p:cNvSpPr>
          <p:nvPr/>
        </p:nvSpPr>
        <p:spPr>
          <a:xfrm>
            <a:off x="460663" y="311764"/>
            <a:ext cx="11270674" cy="906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Производство  «легкой» воды, очищенной от тяжелых изотопов водорода, на базе АО «Алмаз» Тамбовской области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7487" t="6357" r="6552"/>
          <a:stretch/>
        </p:blipFill>
        <p:spPr>
          <a:xfrm>
            <a:off x="5638721" y="1216918"/>
            <a:ext cx="6092616" cy="56332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7DA54D-5E41-4E70-99CB-A3609299EF18}"/>
              </a:ext>
            </a:extLst>
          </p:cNvPr>
          <p:cNvSpPr txBox="1"/>
          <p:nvPr/>
        </p:nvSpPr>
        <p:spPr>
          <a:xfrm>
            <a:off x="1867001" y="3105834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2706994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7949383" y="1079578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176945" y="1778291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9079083" y="25657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016333" y="3041055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Прямоугольник 18"/>
          <p:cNvSpPr>
            <a:spLocks noChangeArrowheads="1"/>
          </p:cNvSpPr>
          <p:nvPr/>
        </p:nvSpPr>
        <p:spPr bwMode="auto">
          <a:xfrm>
            <a:off x="1949979" y="229077"/>
            <a:ext cx="40757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АО «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Росхимзащита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»</a:t>
            </a:r>
          </a:p>
        </p:txBody>
      </p:sp>
      <p:pic>
        <p:nvPicPr>
          <p:cNvPr id="22" name="Picture 2" descr="C:\Users\prom7\Downloads\Росхимзащит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96" y="212803"/>
            <a:ext cx="1208978" cy="129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Презентации\День промышленности ТО\Предприятия\7 Росхимзащита\ПДУ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087" y="3841475"/>
            <a:ext cx="431401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Презентации\День промышленности ТО\Предприятия\7 Росхимзащита\Фото произв 2.JP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348" y="852058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avatars.mds.yandex.net/get-altay/367512/2a0000015bc77f1999cc91ffbaede8d4bf08/XXL_heigh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5" b="3413"/>
          <a:stretch/>
        </p:blipFill>
        <p:spPr bwMode="auto">
          <a:xfrm>
            <a:off x="3099561" y="822023"/>
            <a:ext cx="4318447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s://api.top68.ru/attachments/8142ca59ec249d67cb4fc87d4c06d7750599b9fa/store/crop/0/0/1200/800/1200/800/0/53ae3e53c517968d0534f5ce998295aef9b4a86fbb23630cb2904f120d1b/12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348" y="3841475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293EFFE-D5D1-4276-A890-62CA4E8440EE}"/>
              </a:ext>
            </a:extLst>
          </p:cNvPr>
          <p:cNvSpPr txBox="1"/>
          <p:nvPr/>
        </p:nvSpPr>
        <p:spPr>
          <a:xfrm>
            <a:off x="777954" y="3518309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1070286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FAB180-146B-448F-A512-C4B33F148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116339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Ведущим вузом в регионе, который готовит кадры для промышленности является Тамбовский государственный технический университет (ТГТУ)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95C83E91-D335-40D7-8069-702C9A4302BC}"/>
              </a:ext>
            </a:extLst>
          </p:cNvPr>
          <p:cNvGrpSpPr/>
          <p:nvPr/>
        </p:nvGrpSpPr>
        <p:grpSpPr>
          <a:xfrm>
            <a:off x="1560722" y="1789493"/>
            <a:ext cx="992757" cy="863795"/>
            <a:chOff x="1100096" y="1868752"/>
            <a:chExt cx="1076400" cy="1076400"/>
          </a:xfrm>
        </p:grpSpPr>
        <p:sp>
          <p:nvSpPr>
            <p:cNvPr id="40" name="Google Shape;1582;p41">
              <a:extLst>
                <a:ext uri="{FF2B5EF4-FFF2-40B4-BE49-F238E27FC236}">
                  <a16:creationId xmlns:a16="http://schemas.microsoft.com/office/drawing/2014/main" id="{CDC771CB-B11E-4D7E-9C28-2B287D56EC78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2DBE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41" name="Google Shape;1590;p41">
              <a:extLst>
                <a:ext uri="{FF2B5EF4-FFF2-40B4-BE49-F238E27FC236}">
                  <a16:creationId xmlns:a16="http://schemas.microsoft.com/office/drawing/2014/main" id="{C8409D83-C824-47E5-B579-39D68D03F0DC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01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Google Shape;1590;p41">
            <a:extLst>
              <a:ext uri="{FF2B5EF4-FFF2-40B4-BE49-F238E27FC236}">
                <a16:creationId xmlns:a16="http://schemas.microsoft.com/office/drawing/2014/main" id="{41303775-AC05-4505-AA11-55A30BE61FE8}"/>
              </a:ext>
            </a:extLst>
          </p:cNvPr>
          <p:cNvSpPr txBox="1">
            <a:spLocks/>
          </p:cNvSpPr>
          <p:nvPr/>
        </p:nvSpPr>
        <p:spPr>
          <a:xfrm>
            <a:off x="6122200" y="1209120"/>
            <a:ext cx="1024000" cy="70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ulish" pitchFamily="2" charset="-52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bg1"/>
                </a:solidFill>
              </a:rPr>
              <a:t>02</a:t>
            </a:r>
            <a:endParaRPr lang="en" dirty="0">
              <a:solidFill>
                <a:schemeClr val="bg1"/>
              </a:solidFill>
            </a:endParaRP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5146174F-58C8-4F60-808E-66D76862DA2B}"/>
              </a:ext>
            </a:extLst>
          </p:cNvPr>
          <p:cNvGrpSpPr/>
          <p:nvPr/>
        </p:nvGrpSpPr>
        <p:grpSpPr>
          <a:xfrm>
            <a:off x="1545101" y="4023203"/>
            <a:ext cx="1034578" cy="852265"/>
            <a:chOff x="1100096" y="1868752"/>
            <a:chExt cx="1076400" cy="1076400"/>
          </a:xfrm>
        </p:grpSpPr>
        <p:sp>
          <p:nvSpPr>
            <p:cNvPr id="58" name="Google Shape;1582;p41">
              <a:extLst>
                <a:ext uri="{FF2B5EF4-FFF2-40B4-BE49-F238E27FC236}">
                  <a16:creationId xmlns:a16="http://schemas.microsoft.com/office/drawing/2014/main" id="{536DC769-3823-443F-B6DF-2DDA12D0ABB2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4285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Mulish" pitchFamily="2" charset="-52"/>
              </a:endParaRPr>
            </a:p>
          </p:txBody>
        </p:sp>
        <p:sp>
          <p:nvSpPr>
            <p:cNvPr id="59" name="Google Shape;1590;p41">
              <a:extLst>
                <a:ext uri="{FF2B5EF4-FFF2-40B4-BE49-F238E27FC236}">
                  <a16:creationId xmlns:a16="http://schemas.microsoft.com/office/drawing/2014/main" id="{31C99267-083C-4112-B46C-E675CC63A56B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03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FF72CBD5-F7E4-4A86-94CF-31099DD692E1}"/>
              </a:ext>
            </a:extLst>
          </p:cNvPr>
          <p:cNvGrpSpPr/>
          <p:nvPr/>
        </p:nvGrpSpPr>
        <p:grpSpPr>
          <a:xfrm>
            <a:off x="1561671" y="5318376"/>
            <a:ext cx="1018008" cy="873538"/>
            <a:chOff x="1100096" y="1868752"/>
            <a:chExt cx="1076400" cy="1076400"/>
          </a:xfrm>
          <a:solidFill>
            <a:schemeClr val="accent5">
              <a:lumMod val="50000"/>
            </a:schemeClr>
          </a:solidFill>
        </p:grpSpPr>
        <p:sp>
          <p:nvSpPr>
            <p:cNvPr id="64" name="Google Shape;1582;p41">
              <a:extLst>
                <a:ext uri="{FF2B5EF4-FFF2-40B4-BE49-F238E27FC236}">
                  <a16:creationId xmlns:a16="http://schemas.microsoft.com/office/drawing/2014/main" id="{AACC49E6-5E0D-4249-B740-3A0D6F736BCF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Mulish" pitchFamily="2" charset="-52"/>
              </a:endParaRPr>
            </a:p>
          </p:txBody>
        </p:sp>
        <p:sp>
          <p:nvSpPr>
            <p:cNvPr id="65" name="Google Shape;1590;p41">
              <a:extLst>
                <a:ext uri="{FF2B5EF4-FFF2-40B4-BE49-F238E27FC236}">
                  <a16:creationId xmlns:a16="http://schemas.microsoft.com/office/drawing/2014/main" id="{FD6EAC8C-7213-4845-AC79-2F4FD4547145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  <a:grpFill/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04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0D9926AA-3687-47D3-9DAE-E6DD33524686}"/>
              </a:ext>
            </a:extLst>
          </p:cNvPr>
          <p:cNvGrpSpPr/>
          <p:nvPr/>
        </p:nvGrpSpPr>
        <p:grpSpPr>
          <a:xfrm>
            <a:off x="1503279" y="2949484"/>
            <a:ext cx="1076400" cy="852265"/>
            <a:chOff x="1100096" y="1868752"/>
            <a:chExt cx="1076400" cy="1076400"/>
          </a:xfrm>
        </p:grpSpPr>
        <p:sp>
          <p:nvSpPr>
            <p:cNvPr id="46" name="Google Shape;1582;p41">
              <a:extLst>
                <a:ext uri="{FF2B5EF4-FFF2-40B4-BE49-F238E27FC236}">
                  <a16:creationId xmlns:a16="http://schemas.microsoft.com/office/drawing/2014/main" id="{6469039C-1648-4B7B-BC4B-98448DDEB1C1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9477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47" name="Google Shape;1590;p41">
              <a:extLst>
                <a:ext uri="{FF2B5EF4-FFF2-40B4-BE49-F238E27FC236}">
                  <a16:creationId xmlns:a16="http://schemas.microsoft.com/office/drawing/2014/main" id="{DC793D63-35AB-437D-8D84-6A6129D2BC5D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02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9F7C9CC-CAD8-4E46-A0BE-A8B17BD58F7B}"/>
              </a:ext>
            </a:extLst>
          </p:cNvPr>
          <p:cNvSpPr/>
          <p:nvPr/>
        </p:nvSpPr>
        <p:spPr>
          <a:xfrm>
            <a:off x="3074199" y="175616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Инженерно-технологические и машиностроительные направления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57EC0B-10B8-4ED3-954F-6B16C95E9EE7}"/>
              </a:ext>
            </a:extLst>
          </p:cNvPr>
          <p:cNvSpPr/>
          <p:nvPr/>
        </p:nvSpPr>
        <p:spPr>
          <a:xfrm>
            <a:off x="3151013" y="3024184"/>
            <a:ext cx="53409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Энергетика и ресурсосбережение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2DB8BDB-AA56-4A2A-AA22-637F13C31A77}"/>
              </a:ext>
            </a:extLst>
          </p:cNvPr>
          <p:cNvSpPr/>
          <p:nvPr/>
        </p:nvSpPr>
        <p:spPr>
          <a:xfrm>
            <a:off x="3125706" y="4175223"/>
            <a:ext cx="59929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Строительство, материалы и экология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9C31C3A-7D73-4607-82CE-C6E52AF3C198}"/>
              </a:ext>
            </a:extLst>
          </p:cNvPr>
          <p:cNvSpPr/>
          <p:nvPr/>
        </p:nvSpPr>
        <p:spPr>
          <a:xfrm>
            <a:off x="3151013" y="5435922"/>
            <a:ext cx="7274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IT и цифровые решения для промышленности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1572980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24712" y="317385"/>
            <a:ext cx="9473183" cy="451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50" spc="-10" dirty="0">
                <a:solidFill>
                  <a:schemeClr val="accent4">
                    <a:lumMod val="50000"/>
                  </a:schemeClr>
                </a:solidFill>
              </a:rPr>
              <a:t>П</a:t>
            </a:r>
            <a:r>
              <a:rPr sz="2850" spc="-10" dirty="0" err="1">
                <a:solidFill>
                  <a:schemeClr val="accent4">
                    <a:lumMod val="50000"/>
                  </a:schemeClr>
                </a:solidFill>
              </a:rPr>
              <a:t>уть</a:t>
            </a:r>
            <a:r>
              <a:rPr sz="2850" spc="-10" dirty="0">
                <a:solidFill>
                  <a:schemeClr val="accent4">
                    <a:lumMod val="50000"/>
                  </a:schemeClr>
                </a:solidFill>
              </a:rPr>
              <a:t> от школы до работы</a:t>
            </a:r>
          </a:p>
        </p:txBody>
      </p:sp>
      <p:pic>
        <p:nvPicPr>
          <p:cNvPr id="3" name="object 3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606" y="810259"/>
            <a:ext cx="10868787" cy="39571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sp>
        <p:nvSpPr>
          <p:cNvPr id="4" name="object 4"/>
          <p:cNvSpPr txBox="1"/>
          <p:nvPr/>
        </p:nvSpPr>
        <p:spPr>
          <a:xfrm>
            <a:off x="1659550" y="826888"/>
            <a:ext cx="3188496" cy="11146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850" spc="-10" dirty="0" err="1">
                <a:solidFill>
                  <a:srgbClr val="746457"/>
                </a:solidFill>
                <a:latin typeface="Times New Roman"/>
                <a:cs typeface="Times New Roman"/>
              </a:rPr>
              <a:t>Инженерные</a:t>
            </a:r>
            <a:r>
              <a:rPr lang="ru-RU"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/</a:t>
            </a: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технологические</a:t>
            </a:r>
            <a:endParaRPr sz="1850" dirty="0">
              <a:latin typeface="Times New Roman"/>
              <a:cs typeface="Times New Roman"/>
            </a:endParaRPr>
          </a:p>
          <a:p>
            <a:pPr marL="635" algn="ctr">
              <a:lnSpc>
                <a:spcPts val="2205"/>
              </a:lnSpc>
              <a:spcBef>
                <a:spcPts val="100"/>
              </a:spcBef>
            </a:pPr>
            <a:r>
              <a:rPr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классы</a:t>
            </a:r>
            <a:endParaRPr sz="1850" dirty="0">
              <a:latin typeface="Times New Roman"/>
              <a:cs typeface="Times New Roman"/>
            </a:endParaRPr>
          </a:p>
          <a:p>
            <a:pPr marL="140335" marR="132080" algn="ctr">
              <a:lnSpc>
                <a:spcPct val="77900"/>
              </a:lnSpc>
              <a:spcBef>
                <a:spcPts val="370"/>
              </a:spcBef>
            </a:pPr>
            <a:r>
              <a:rPr sz="1450" spc="-10" dirty="0">
                <a:solidFill>
                  <a:srgbClr val="746457"/>
                </a:solidFill>
                <a:latin typeface="Times New Roman"/>
                <a:cs typeface="Times New Roman"/>
              </a:rPr>
              <a:t>Школа</a:t>
            </a:r>
            <a:r>
              <a:rPr sz="1450" spc="-10" dirty="0">
                <a:solidFill>
                  <a:srgbClr val="746457"/>
                </a:solidFill>
                <a:latin typeface="Georgia"/>
                <a:cs typeface="Georgia"/>
              </a:rPr>
              <a:t>,</a:t>
            </a:r>
            <a:r>
              <a:rPr sz="1450" spc="-75" dirty="0">
                <a:solidFill>
                  <a:srgbClr val="746457"/>
                </a:solidFill>
                <a:latin typeface="Georgia"/>
                <a:cs typeface="Georgia"/>
              </a:rPr>
              <a:t> </a:t>
            </a: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вуз</a:t>
            </a:r>
            <a:r>
              <a:rPr sz="1450" spc="-65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spc="-50" dirty="0">
                <a:solidFill>
                  <a:srgbClr val="746457"/>
                </a:solidFill>
                <a:latin typeface="Times New Roman"/>
                <a:cs typeface="Times New Roman"/>
              </a:rPr>
              <a:t>и </a:t>
            </a:r>
            <a:r>
              <a:rPr sz="1450" spc="-20" dirty="0">
                <a:solidFill>
                  <a:srgbClr val="746457"/>
                </a:solidFill>
                <a:latin typeface="Times New Roman"/>
                <a:cs typeface="Times New Roman"/>
              </a:rPr>
              <a:t>работодатель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27450" y="3818381"/>
            <a:ext cx="2709926" cy="7973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985" marR="294005" algn="ctr">
              <a:lnSpc>
                <a:spcPct val="104299"/>
              </a:lnSpc>
            </a:pPr>
            <a:r>
              <a:rPr lang="ru-RU" sz="1850" spc="-20" dirty="0">
                <a:solidFill>
                  <a:srgbClr val="746457"/>
                </a:solidFill>
                <a:latin typeface="Times New Roman"/>
                <a:cs typeface="Times New Roman"/>
              </a:rPr>
              <a:t>Проекты, к</a:t>
            </a:r>
            <a:r>
              <a:rPr sz="1850" spc="-20" dirty="0" err="1">
                <a:solidFill>
                  <a:srgbClr val="746457"/>
                </a:solidFill>
                <a:latin typeface="Times New Roman"/>
                <a:cs typeface="Times New Roman"/>
              </a:rPr>
              <a:t>онкурсы</a:t>
            </a:r>
            <a:r>
              <a:rPr lang="ru-RU" sz="1850" spc="-40" dirty="0">
                <a:solidFill>
                  <a:srgbClr val="746457"/>
                </a:solidFill>
                <a:latin typeface="Times New Roman"/>
                <a:cs typeface="Times New Roman"/>
              </a:rPr>
              <a:t>,</a:t>
            </a:r>
            <a:r>
              <a:rPr sz="1850" spc="-50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олимпиады</a:t>
            </a:r>
            <a:endParaRPr sz="1850" dirty="0">
              <a:latin typeface="Times New Roman"/>
              <a:cs typeface="Times New Roman"/>
            </a:endParaRPr>
          </a:p>
          <a:p>
            <a:pPr algn="ctr">
              <a:lnSpc>
                <a:spcPts val="1585"/>
              </a:lnSpc>
            </a:pP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5055" y="851382"/>
            <a:ext cx="1825625" cy="5328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95"/>
              </a:spcBef>
            </a:pPr>
            <a:r>
              <a:rPr sz="1850" spc="-10" dirty="0" err="1">
                <a:solidFill>
                  <a:srgbClr val="746457"/>
                </a:solidFill>
                <a:latin typeface="Times New Roman"/>
                <a:cs typeface="Times New Roman"/>
              </a:rPr>
              <a:t>Поступление</a:t>
            </a:r>
            <a:r>
              <a:rPr lang="ru-RU"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 в</a:t>
            </a: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ТГТУ</a:t>
            </a:r>
            <a:r>
              <a:rPr sz="1450" spc="-30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или</a:t>
            </a:r>
            <a:r>
              <a:rPr sz="1450" spc="-20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spc="-10" dirty="0">
                <a:solidFill>
                  <a:srgbClr val="746457"/>
                </a:solidFill>
                <a:latin typeface="Times New Roman"/>
                <a:cs typeface="Times New Roman"/>
              </a:rPr>
              <a:t>колледж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80680" y="3964000"/>
            <a:ext cx="1825625" cy="793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6195" algn="ctr">
              <a:lnSpc>
                <a:spcPct val="100000"/>
              </a:lnSpc>
              <a:spcBef>
                <a:spcPts val="100"/>
              </a:spcBef>
            </a:pPr>
            <a:r>
              <a:rPr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Практика</a:t>
            </a:r>
            <a:r>
              <a:rPr sz="1850" spc="-60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850" spc="-50" dirty="0">
                <a:solidFill>
                  <a:srgbClr val="746457"/>
                </a:solidFill>
                <a:latin typeface="Times New Roman"/>
                <a:cs typeface="Times New Roman"/>
              </a:rPr>
              <a:t>и</a:t>
            </a:r>
            <a:endParaRPr sz="1850" dirty="0">
              <a:latin typeface="Times New Roman"/>
              <a:cs typeface="Times New Roman"/>
            </a:endParaRPr>
          </a:p>
          <a:p>
            <a:pPr marR="37465" algn="ctr">
              <a:lnSpc>
                <a:spcPts val="2105"/>
              </a:lnSpc>
              <a:spcBef>
                <a:spcPts val="95"/>
              </a:spcBef>
            </a:pPr>
            <a:r>
              <a:rPr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наставничество</a:t>
            </a:r>
            <a:endParaRPr sz="1850" dirty="0">
              <a:latin typeface="Times New Roman"/>
              <a:cs typeface="Times New Roman"/>
            </a:endParaRPr>
          </a:p>
          <a:p>
            <a:pPr algn="ctr">
              <a:lnSpc>
                <a:spcPts val="1625"/>
              </a:lnSpc>
            </a:pP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Опыт</a:t>
            </a:r>
            <a:r>
              <a:rPr sz="1450" spc="-15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на</a:t>
            </a:r>
            <a:r>
              <a:rPr sz="1450" spc="-45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spc="-10" dirty="0">
                <a:solidFill>
                  <a:srgbClr val="746457"/>
                </a:solidFill>
                <a:latin typeface="Times New Roman"/>
                <a:cs typeface="Times New Roman"/>
              </a:rPr>
              <a:t>предприятиях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6437" y="5061966"/>
            <a:ext cx="11097299" cy="15978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8385" marR="870585" indent="-228028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Путь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</a:t>
            </a:r>
            <a:r>
              <a:rPr sz="1400" spc="-3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lang="ru-RU"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производство</a:t>
            </a:r>
            <a:r>
              <a:rPr sz="1400" spc="-4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начинается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ещ</a:t>
            </a:r>
            <a:r>
              <a:rPr lang="ru-RU" sz="1400" dirty="0">
                <a:solidFill>
                  <a:srgbClr val="746457"/>
                </a:solidFill>
                <a:latin typeface="Times New Roman"/>
                <a:cs typeface="Mangal" panose="02040503050203030202" pitchFamily="18" charset="0"/>
              </a:rPr>
              <a:t>ё</a:t>
            </a:r>
            <a:r>
              <a:rPr sz="1400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школе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—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через</a:t>
            </a:r>
            <a:r>
              <a:rPr sz="1400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инженерные</a:t>
            </a:r>
            <a:r>
              <a:rPr sz="1400" spc="-5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классы,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конкурсы</a:t>
            </a:r>
            <a:r>
              <a:rPr sz="1400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и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олимпиады,</a:t>
            </a:r>
            <a:r>
              <a:rPr sz="1400" spc="-5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а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продолжается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</a:t>
            </a:r>
            <a:r>
              <a:rPr sz="1400" spc="-3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университете и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на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реальных</a:t>
            </a:r>
            <a:r>
              <a:rPr sz="1400" spc="-3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предприятиях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региона.</a:t>
            </a:r>
            <a:endParaRPr sz="1400" dirty="0">
              <a:latin typeface="Mangal" panose="02040503050203030202" pitchFamily="18" charset="0"/>
              <a:cs typeface="Mangal" panose="02040503050203030202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400" spc="-35" dirty="0" err="1">
                <a:solidFill>
                  <a:srgbClr val="47423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Куда</a:t>
            </a:r>
            <a:r>
              <a:rPr sz="1400" spc="-40" dirty="0">
                <a:solidFill>
                  <a:srgbClr val="47423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 err="1">
                <a:solidFill>
                  <a:srgbClr val="47423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поступать</a:t>
            </a:r>
            <a:r>
              <a:rPr lang="ru-RU" sz="1400" spc="-10" dirty="0">
                <a:solidFill>
                  <a:srgbClr val="474237"/>
                </a:solidFill>
                <a:latin typeface="Times New Roman"/>
                <a:cs typeface="Mangal" panose="02040503050203030202" pitchFamily="18" charset="0"/>
              </a:rPr>
              <a:t>:</a:t>
            </a:r>
            <a:endParaRPr sz="1400" dirty="0">
              <a:latin typeface="Mangal" panose="02040503050203030202" pitchFamily="18" charset="0"/>
              <a:cs typeface="Mangal" panose="02040503050203030202" pitchFamily="18" charset="0"/>
            </a:endParaRPr>
          </a:p>
          <a:p>
            <a:pPr marL="12700" marR="5080">
              <a:lnSpc>
                <a:spcPct val="100000"/>
              </a:lnSpc>
              <a:spcBef>
                <a:spcPts val="625"/>
              </a:spcBef>
            </a:pP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ТГТУ</a:t>
            </a:r>
            <a:r>
              <a:rPr sz="1400" b="1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—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главный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вуз</a:t>
            </a:r>
            <a:r>
              <a:rPr sz="1400" spc="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региона</a:t>
            </a:r>
            <a:r>
              <a:rPr lang="ru-RU" sz="1400" dirty="0">
                <a:solidFill>
                  <a:srgbClr val="746457"/>
                </a:solidFill>
                <a:latin typeface="Times New Roman"/>
                <a:cs typeface="Mangal" panose="02040503050203030202" pitchFamily="18" charset="0"/>
              </a:rPr>
              <a:t>. </a:t>
            </a:r>
            <a:r>
              <a:rPr sz="1400" spc="-2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Трудоустройство</a:t>
            </a:r>
            <a:r>
              <a:rPr sz="1400" spc="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выпускников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—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почти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100%,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более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70%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дипломных</a:t>
            </a:r>
            <a:r>
              <a:rPr sz="1400" spc="-4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проектов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выполняются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для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реальных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объектов</a:t>
            </a:r>
            <a:r>
              <a:rPr sz="1400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области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.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Также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можно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поступить</a:t>
            </a:r>
            <a:r>
              <a:rPr sz="1400" spc="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колледжи: Приборостроительный, </a:t>
            </a:r>
            <a:r>
              <a:rPr lang="ru-RU" sz="1400" spc="-10" dirty="0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Строительный колледж, </a:t>
            </a:r>
            <a:r>
              <a:rPr sz="1400" spc="-1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Многопрофильный</a:t>
            </a:r>
            <a:r>
              <a:rPr sz="1400" spc="-3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lang="ru-RU" sz="1400" spc="-30" dirty="0">
                <a:solidFill>
                  <a:srgbClr val="746457"/>
                </a:solidFill>
                <a:latin typeface="Times New Roman"/>
                <a:cs typeface="Mangal" panose="02040503050203030202" pitchFamily="18" charset="0"/>
              </a:rPr>
              <a:t>колледж </a:t>
            </a:r>
            <a:r>
              <a:rPr sz="140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им</a:t>
            </a:r>
            <a:r>
              <a:rPr lang="ru-RU" sz="1400" dirty="0" err="1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ени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Карасева,</a:t>
            </a:r>
            <a:r>
              <a:rPr sz="1400" spc="4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lang="ru-RU" sz="1400" spc="45" dirty="0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Промышленно-технологический им. В.И. </a:t>
            </a:r>
            <a:r>
              <a:rPr lang="ru-RU" sz="1400" spc="45" dirty="0" err="1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Заволянского</a:t>
            </a:r>
            <a:r>
              <a:rPr lang="ru-RU" sz="1400" spc="45" dirty="0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, </a:t>
            </a:r>
            <a:r>
              <a:rPr sz="1400" spc="-2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Котовский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индустриальный</a:t>
            </a:r>
            <a:r>
              <a:rPr sz="1400" spc="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техникум.</a:t>
            </a:r>
            <a:endParaRPr sz="1400" dirty="0">
              <a:latin typeface="Mangal" panose="02040503050203030202" pitchFamily="18" charset="0"/>
              <a:cs typeface="Mangal" panose="02040503050203030202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488373"/>
            <a:ext cx="5808518" cy="580851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7804" y="739384"/>
            <a:ext cx="239814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4">
                    <a:lumMod val="75000"/>
                  </a:schemeClr>
                </a:solidFill>
                <a:cs typeface="Mangal" panose="02040503050203030202" pitchFamily="18" charset="0"/>
              </a:rPr>
              <a:t>«Портрет» работника современного производственного предприятия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16836" y="739384"/>
            <a:ext cx="961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/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78101" y="3261979"/>
            <a:ext cx="961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/>
              <a:t>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D66C344-A3DD-4214-BE34-4F431DBAC562}"/>
              </a:ext>
            </a:extLst>
          </p:cNvPr>
          <p:cNvSpPr/>
          <p:nvPr/>
        </p:nvSpPr>
        <p:spPr>
          <a:xfrm>
            <a:off x="9405309" y="2690336"/>
            <a:ext cx="252133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4">
                    <a:lumMod val="75000"/>
                  </a:schemeClr>
                </a:solidFill>
              </a:rPr>
              <a:t>Профессиональные</a:t>
            </a:r>
          </a:p>
          <a:p>
            <a:r>
              <a:rPr lang="ru-RU" sz="2000" dirty="0">
                <a:solidFill>
                  <a:schemeClr val="accent4">
                    <a:lumMod val="75000"/>
                  </a:schemeClr>
                </a:solidFill>
              </a:rPr>
              <a:t>и личностные </a:t>
            </a:r>
          </a:p>
          <a:p>
            <a:r>
              <a:rPr lang="ru-RU" sz="2000" dirty="0">
                <a:solidFill>
                  <a:schemeClr val="accent4">
                    <a:lumMod val="75000"/>
                  </a:schemeClr>
                </a:solidFill>
              </a:rPr>
              <a:t>качества </a:t>
            </a:r>
          </a:p>
          <a:p>
            <a:r>
              <a:rPr lang="ru-RU" sz="2000" dirty="0">
                <a:solidFill>
                  <a:schemeClr val="accent4">
                    <a:lumMod val="75000"/>
                  </a:schemeClr>
                </a:solidFill>
              </a:rPr>
              <a:t>специалиста предприятия</a:t>
            </a:r>
          </a:p>
        </p:txBody>
      </p:sp>
    </p:spTree>
    <p:extLst>
      <p:ext uri="{BB962C8B-B14F-4D97-AF65-F5344CB8AC3E}">
        <p14:creationId xmlns:p14="http://schemas.microsoft.com/office/powerpoint/2010/main" val="483440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E7DA9-DB30-4AEB-AE04-0AC25F096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23" y="383413"/>
            <a:ext cx="6129910" cy="332399"/>
          </a:xfrm>
        </p:spPr>
        <p:txBody>
          <a:bodyPr/>
          <a:lstStyle/>
          <a:p>
            <a:r>
              <a:rPr lang="ru-RU" sz="2400" spc="-10" dirty="0" err="1">
                <a:solidFill>
                  <a:schemeClr val="accent4">
                    <a:lumMod val="50000"/>
                  </a:schemeClr>
                </a:solidFill>
              </a:rPr>
              <a:t>Постразговор</a:t>
            </a:r>
            <a:r>
              <a:rPr lang="ru-RU" sz="2400" spc="-10" dirty="0">
                <a:solidFill>
                  <a:schemeClr val="accent4">
                    <a:lumMod val="50000"/>
                  </a:schemeClr>
                </a:solidFill>
              </a:rPr>
              <a:t>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176EB5-1969-42AE-9EDC-2056E6470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23" y="862642"/>
            <a:ext cx="11065002" cy="5762445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Создай инфографику, которая показывает динамику развития промышленности в Тамбовской области за последние 10 лет. Используй данные о количестве предприятий, объеме производства, инвестициях и других показателях.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Организуй визит на одно из промышленных предприятий Тамбовской области. Во время визита проведи интервью с работниками предприятия, узнай о специфике работы, проблемах и достижениях. Размести интервью в социальных сетях школы.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Подготовь репортаж о жизни работников одного из промышленных предприятий Тамбовской области. Расскажите о рабочих условиях, зарплатах, социальных гарантиях и возможностях карьерного роста.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Напиши статью о перспективах развития промышленности в Тамбовской области. Опиши текущее состояние отрасли, основные проблемы и возможности для ее развития.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Проведи анализ рынка труда в Тамбовской области в контексте развития промышленности. Определи спрос на специалистов различных профессий, уровень заработной платы и возможности трудоустройства.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Посмотри видеоролики с информацией о предприятиях-производителях региона (видеоролики представлены дополнительно по следующим предприятиям: ЗАВКОМ, ТАКФ,  ПИГМЕНТ, Тамбовский пороховой завод, РУСАГРО), обсуди специфику работы этих предприятий, условия труда, используемые производственные технологии, возможности для карьерного роста. 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Прими участие в профессиональных пробах индустриальной сферы в рамках проекта «Билет в будущее».</a:t>
            </a:r>
          </a:p>
          <a:p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7710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«Билет в будущее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E64"/>
      </a:accent1>
      <a:accent2>
        <a:srgbClr val="4285F4"/>
      </a:accent2>
      <a:accent3>
        <a:srgbClr val="9477E6"/>
      </a:accent3>
      <a:accent4>
        <a:srgbClr val="00BBD6"/>
      </a:accent4>
      <a:accent5>
        <a:srgbClr val="F5675A"/>
      </a:accent5>
      <a:accent6>
        <a:srgbClr val="F1F5F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817</Words>
  <Application>Microsoft Office PowerPoint</Application>
  <PresentationFormat>Широкоэкранный</PresentationFormat>
  <Paragraphs>139</Paragraphs>
  <Slides>19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Times New Roman</vt:lpstr>
      <vt:lpstr>Calibri</vt:lpstr>
      <vt:lpstr>PT Serif</vt:lpstr>
      <vt:lpstr>Mangal</vt:lpstr>
      <vt:lpstr>Mulish</vt:lpstr>
      <vt:lpstr>Nunito Sans Light</vt:lpstr>
      <vt:lpstr>Nunito Sans</vt:lpstr>
      <vt:lpstr>Georgia</vt:lpstr>
      <vt:lpstr>Тема Office</vt:lpstr>
      <vt:lpstr>Презентация PowerPoint</vt:lpstr>
      <vt:lpstr>Интеллектуальная разминка – игра «Ассоциации».  Подумайте и ответьте, с чем у вас ассоциируется слово «промышленность»?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Деловая игра «правда» или «ложь»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Ведущим вузом в регионе, который готовит кадры для промышленности является Тамбовский государственный технический университет (ТГТУ)</vt:lpstr>
      <vt:lpstr>Путь от школы до работы</vt:lpstr>
      <vt:lpstr>Презентация PowerPoint</vt:lpstr>
      <vt:lpstr>Постразговор: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2025-09-09T12:47:31Z</dcterms:created>
  <dcterms:modified xsi:type="dcterms:W3CDTF">2026-10-21T14:07:32Z</dcterms:modified>
</cp:coreProperties>
</file>