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95" r:id="rId2"/>
    <p:sldId id="287" r:id="rId3"/>
    <p:sldId id="277" r:id="rId4"/>
    <p:sldId id="291" r:id="rId5"/>
    <p:sldId id="278" r:id="rId6"/>
    <p:sldId id="279" r:id="rId7"/>
    <p:sldId id="280" r:id="rId8"/>
    <p:sldId id="398" r:id="rId9"/>
    <p:sldId id="281" r:id="rId10"/>
    <p:sldId id="284" r:id="rId11"/>
    <p:sldId id="285" r:id="rId12"/>
    <p:sldId id="396" r:id="rId13"/>
    <p:sldId id="397" r:id="rId14"/>
    <p:sldId id="282" r:id="rId15"/>
    <p:sldId id="28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FCD7C-8C99-4EB0-A904-B38D55FE4345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4B9E4-9B6A-4A98-9125-91FE10449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27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DE106-E95F-477D-89FA-9289A99F7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6C5BD2-CE8D-4429-BFD0-81424EC8B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CB945-D064-4431-97F9-AE6BC669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95F5-324C-4D04-B738-DE61F7C141E7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B4BF1C-FCDE-4E68-8497-A66FEE95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DD55D-6819-4F8B-A660-789F4EEE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56A2-5989-4F4C-BCDC-29C832A9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73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3DFE5-A2B5-46FF-A7A6-F57BECFD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45766-FC69-4680-8353-282441D02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6653C-4F66-4A43-8C3F-9264564BB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95F5-324C-4D04-B738-DE61F7C141E7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321AE2-51A5-4EF3-ACC6-3E688140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B18366-0588-40C0-B359-101EABEC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56A2-5989-4F4C-BCDC-29C832A9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E0BC1E-6921-48A6-8950-C9B181E39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03EAE5-5F3A-443E-A806-2336836A6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1EDD3-6E1D-43FF-80AD-C9D50B35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95F5-324C-4D04-B738-DE61F7C141E7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3502B7-0181-4C58-B568-682CE87CC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6337F4-241C-4C1D-95B7-3817075C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56A2-5989-4F4C-BCDC-29C832A9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54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64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CB3BE-5EBB-4E3A-9BE6-70374547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BEBB23-ED56-4C43-AD22-D1147DF15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72954D-F037-4D5E-A45F-ABCB408B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95F5-324C-4D04-B738-DE61F7C141E7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7527C4-2AEC-42A0-9EFB-7665279E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B8220-B0B3-41C0-82D3-A9E7199B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56A2-5989-4F4C-BCDC-29C832A9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9102B-647D-4E01-B8DA-C6E922FCD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AB1890-3526-4DF2-8BEA-A4D6D33E1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09F82D-F01B-4C89-9B6B-0B3EAC00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95F5-324C-4D04-B738-DE61F7C141E7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D0A6CE-B3D9-4807-8076-94FC3633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6939A-5DAA-4923-B700-E13DC693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56A2-5989-4F4C-BCDC-29C832A9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27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2E89E-973E-49BF-B2DB-5501842F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1F2461-89A8-454D-8529-3F71BE51F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F72A18-F873-460D-A735-D9342769E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802DED-04AC-4A9D-97E6-6B7E9C1DD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95F5-324C-4D04-B738-DE61F7C141E7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9EDCFB-FDFC-4A30-9AB7-A1F27BF1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566A66-C4EA-429F-BEA4-A5C83B794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56A2-5989-4F4C-BCDC-29C832A9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2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6EDD3-4C41-4E56-B81C-F392D4E95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1A5B4A-33CE-4533-8086-23C7CF4F7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8E459C-06B6-4859-AC00-68C73A41B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D638C8-ED4B-43BC-A448-2432422A1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88CE28-8111-414A-9281-019863065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7A885-7AB7-41A0-BAC7-1E2701D8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95F5-324C-4D04-B738-DE61F7C141E7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BB2BE1-923F-4FAD-9DB9-32B498F79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814409-84DA-471A-A6D3-BE2D9267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56A2-5989-4F4C-BCDC-29C832A9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4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D7A76-CD85-465D-8443-7716D7E4E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A16513-0EA5-4633-9F9B-79F3B0FB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95F5-324C-4D04-B738-DE61F7C141E7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81FC20-8DA5-4519-821D-3313FFE7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D19AAC-E12F-4619-BC92-6F3227AF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56A2-5989-4F4C-BCDC-29C832A9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66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BAD6E4-AB5A-4619-844A-E9197A31E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95F5-324C-4D04-B738-DE61F7C141E7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49C24-628F-4A05-8EBE-1F52D65D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EB153D-9CC5-4AB7-A20B-6DFC8FE5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56A2-5989-4F4C-BCDC-29C832A9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4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E4743-E9DE-407E-A3EF-C325A2DE2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A53773-C4B6-4038-8234-2AE188408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5BE9C0-8899-4B08-8492-FA9C2DF94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E00894-E0B1-4800-80B2-7AEC12D4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95F5-324C-4D04-B738-DE61F7C141E7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A6DB91-3B3F-4567-A3B0-A8DEEA7E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235822-48B9-4E5C-990E-6F9F498A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56A2-5989-4F4C-BCDC-29C832A9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0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BC337-F132-478E-85A8-BD6B47E4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5EE60B-5921-4FFB-9C21-A068E3DA3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E84998-DBB3-426F-BA8E-469BD2681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DD2AB2-F059-4A7F-A6CC-7ED6E75F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95F5-324C-4D04-B738-DE61F7C141E7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EC300E-6C84-4535-80FA-EC3AF0C5A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6D6E1C-3EFA-4944-B09E-82D2E103C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56A2-5989-4F4C-BCDC-29C832A9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7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50B84-E783-4911-BC12-61FBC792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315E92-1D79-45FD-B734-718518690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A6FF87-6E3F-4B21-9D9E-4C12D3CAD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D95F5-324C-4D04-B738-DE61F7C141E7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82F1F-DE7B-4628-83AD-ED48F93BF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1A6A7-52C2-4BE5-B946-D4D5BE684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B56A2-5989-4F4C-BCDC-29C832A9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1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6632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754" y="333489"/>
              <a:ext cx="11444484" cy="61910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1475" y="3321043"/>
              <a:ext cx="7763532" cy="2701925"/>
            </a:xfrm>
            <a:custGeom>
              <a:avLst/>
              <a:gdLst/>
              <a:ahLst/>
              <a:cxnLst/>
              <a:rect l="l" t="t" r="r" b="b"/>
              <a:pathLst>
                <a:path w="11449050" h="2701925">
                  <a:moveTo>
                    <a:pt x="11088255" y="0"/>
                  </a:moveTo>
                  <a:lnTo>
                    <a:pt x="360781" y="0"/>
                  </a:lnTo>
                  <a:lnTo>
                    <a:pt x="311826" y="3293"/>
                  </a:lnTo>
                  <a:lnTo>
                    <a:pt x="264872" y="12887"/>
                  </a:lnTo>
                  <a:lnTo>
                    <a:pt x="220350" y="28352"/>
                  </a:lnTo>
                  <a:lnTo>
                    <a:pt x="178689" y="49258"/>
                  </a:lnTo>
                  <a:lnTo>
                    <a:pt x="140320" y="75175"/>
                  </a:lnTo>
                  <a:lnTo>
                    <a:pt x="105671" y="105673"/>
                  </a:lnTo>
                  <a:lnTo>
                    <a:pt x="75174" y="140322"/>
                  </a:lnTo>
                  <a:lnTo>
                    <a:pt x="49258" y="178693"/>
                  </a:lnTo>
                  <a:lnTo>
                    <a:pt x="28352" y="220356"/>
                  </a:lnTo>
                  <a:lnTo>
                    <a:pt x="12887" y="264880"/>
                  </a:lnTo>
                  <a:lnTo>
                    <a:pt x="3293" y="311836"/>
                  </a:lnTo>
                  <a:lnTo>
                    <a:pt x="0" y="360794"/>
                  </a:lnTo>
                  <a:lnTo>
                    <a:pt x="0" y="2340914"/>
                  </a:lnTo>
                  <a:lnTo>
                    <a:pt x="3293" y="2389872"/>
                  </a:lnTo>
                  <a:lnTo>
                    <a:pt x="12887" y="2436828"/>
                  </a:lnTo>
                  <a:lnTo>
                    <a:pt x="28352" y="2481352"/>
                  </a:lnTo>
                  <a:lnTo>
                    <a:pt x="49258" y="2523015"/>
                  </a:lnTo>
                  <a:lnTo>
                    <a:pt x="75174" y="2561386"/>
                  </a:lnTo>
                  <a:lnTo>
                    <a:pt x="105671" y="2596035"/>
                  </a:lnTo>
                  <a:lnTo>
                    <a:pt x="140320" y="2626533"/>
                  </a:lnTo>
                  <a:lnTo>
                    <a:pt x="178689" y="2652450"/>
                  </a:lnTo>
                  <a:lnTo>
                    <a:pt x="220350" y="2673356"/>
                  </a:lnTo>
                  <a:lnTo>
                    <a:pt x="264872" y="2688821"/>
                  </a:lnTo>
                  <a:lnTo>
                    <a:pt x="311826" y="2698415"/>
                  </a:lnTo>
                  <a:lnTo>
                    <a:pt x="360781" y="2701709"/>
                  </a:lnTo>
                  <a:lnTo>
                    <a:pt x="11088255" y="2701709"/>
                  </a:lnTo>
                  <a:lnTo>
                    <a:pt x="11137213" y="2698415"/>
                  </a:lnTo>
                  <a:lnTo>
                    <a:pt x="11184169" y="2688821"/>
                  </a:lnTo>
                  <a:lnTo>
                    <a:pt x="11228693" y="2673356"/>
                  </a:lnTo>
                  <a:lnTo>
                    <a:pt x="11270356" y="2652450"/>
                  </a:lnTo>
                  <a:lnTo>
                    <a:pt x="11308727" y="2626533"/>
                  </a:lnTo>
                  <a:lnTo>
                    <a:pt x="11343376" y="2596035"/>
                  </a:lnTo>
                  <a:lnTo>
                    <a:pt x="11373874" y="2561386"/>
                  </a:lnTo>
                  <a:lnTo>
                    <a:pt x="11399791" y="2523015"/>
                  </a:lnTo>
                  <a:lnTo>
                    <a:pt x="11420697" y="2481352"/>
                  </a:lnTo>
                  <a:lnTo>
                    <a:pt x="11436162" y="2436828"/>
                  </a:lnTo>
                  <a:lnTo>
                    <a:pt x="11445756" y="2389872"/>
                  </a:lnTo>
                  <a:lnTo>
                    <a:pt x="11449050" y="2340914"/>
                  </a:lnTo>
                  <a:lnTo>
                    <a:pt x="11449050" y="360794"/>
                  </a:lnTo>
                  <a:lnTo>
                    <a:pt x="11445756" y="311836"/>
                  </a:lnTo>
                  <a:lnTo>
                    <a:pt x="11436162" y="264880"/>
                  </a:lnTo>
                  <a:lnTo>
                    <a:pt x="11420697" y="220356"/>
                  </a:lnTo>
                  <a:lnTo>
                    <a:pt x="11399791" y="178693"/>
                  </a:lnTo>
                  <a:lnTo>
                    <a:pt x="11373874" y="140322"/>
                  </a:lnTo>
                  <a:lnTo>
                    <a:pt x="11343376" y="105673"/>
                  </a:lnTo>
                  <a:lnTo>
                    <a:pt x="11308727" y="75175"/>
                  </a:lnTo>
                  <a:lnTo>
                    <a:pt x="11270356" y="49258"/>
                  </a:lnTo>
                  <a:lnTo>
                    <a:pt x="11228693" y="28352"/>
                  </a:lnTo>
                  <a:lnTo>
                    <a:pt x="11184169" y="12887"/>
                  </a:lnTo>
                  <a:lnTo>
                    <a:pt x="11137213" y="3293"/>
                  </a:lnTo>
                  <a:lnTo>
                    <a:pt x="11088255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1475" y="3030615"/>
              <a:ext cx="11449050" cy="2992353"/>
            </a:xfrm>
            <a:custGeom>
              <a:avLst/>
              <a:gdLst/>
              <a:ahLst/>
              <a:cxnLst/>
              <a:rect l="l" t="t" r="r" b="b"/>
              <a:pathLst>
                <a:path w="11449050" h="2701925">
                  <a:moveTo>
                    <a:pt x="0" y="360794"/>
                  </a:moveTo>
                  <a:lnTo>
                    <a:pt x="3293" y="311836"/>
                  </a:lnTo>
                  <a:lnTo>
                    <a:pt x="12887" y="264880"/>
                  </a:lnTo>
                  <a:lnTo>
                    <a:pt x="28352" y="220356"/>
                  </a:lnTo>
                  <a:lnTo>
                    <a:pt x="49258" y="178693"/>
                  </a:lnTo>
                  <a:lnTo>
                    <a:pt x="75174" y="140322"/>
                  </a:lnTo>
                  <a:lnTo>
                    <a:pt x="105671" y="105673"/>
                  </a:lnTo>
                  <a:lnTo>
                    <a:pt x="140320" y="75175"/>
                  </a:lnTo>
                  <a:lnTo>
                    <a:pt x="178689" y="49258"/>
                  </a:lnTo>
                  <a:lnTo>
                    <a:pt x="220350" y="28352"/>
                  </a:lnTo>
                  <a:lnTo>
                    <a:pt x="264872" y="12887"/>
                  </a:lnTo>
                  <a:lnTo>
                    <a:pt x="311826" y="3293"/>
                  </a:lnTo>
                  <a:lnTo>
                    <a:pt x="360781" y="0"/>
                  </a:lnTo>
                  <a:lnTo>
                    <a:pt x="11088255" y="0"/>
                  </a:lnTo>
                  <a:lnTo>
                    <a:pt x="11137213" y="3293"/>
                  </a:lnTo>
                  <a:lnTo>
                    <a:pt x="11184169" y="12887"/>
                  </a:lnTo>
                  <a:lnTo>
                    <a:pt x="11228693" y="28352"/>
                  </a:lnTo>
                  <a:lnTo>
                    <a:pt x="11270356" y="49258"/>
                  </a:lnTo>
                  <a:lnTo>
                    <a:pt x="11308727" y="75175"/>
                  </a:lnTo>
                  <a:lnTo>
                    <a:pt x="11343376" y="105673"/>
                  </a:lnTo>
                  <a:lnTo>
                    <a:pt x="11373874" y="140322"/>
                  </a:lnTo>
                  <a:lnTo>
                    <a:pt x="11399791" y="178693"/>
                  </a:lnTo>
                  <a:lnTo>
                    <a:pt x="11420697" y="220356"/>
                  </a:lnTo>
                  <a:lnTo>
                    <a:pt x="11436162" y="264880"/>
                  </a:lnTo>
                  <a:lnTo>
                    <a:pt x="11445756" y="311836"/>
                  </a:lnTo>
                  <a:lnTo>
                    <a:pt x="11449050" y="360794"/>
                  </a:lnTo>
                  <a:lnTo>
                    <a:pt x="11449050" y="2340914"/>
                  </a:lnTo>
                  <a:lnTo>
                    <a:pt x="11445756" y="2389872"/>
                  </a:lnTo>
                  <a:lnTo>
                    <a:pt x="11436162" y="2436828"/>
                  </a:lnTo>
                  <a:lnTo>
                    <a:pt x="11420697" y="2481352"/>
                  </a:lnTo>
                  <a:lnTo>
                    <a:pt x="11399791" y="2523015"/>
                  </a:lnTo>
                  <a:lnTo>
                    <a:pt x="11373874" y="2561386"/>
                  </a:lnTo>
                  <a:lnTo>
                    <a:pt x="11343376" y="2596035"/>
                  </a:lnTo>
                  <a:lnTo>
                    <a:pt x="11308727" y="2626533"/>
                  </a:lnTo>
                  <a:lnTo>
                    <a:pt x="11270356" y="2652450"/>
                  </a:lnTo>
                  <a:lnTo>
                    <a:pt x="11228693" y="2673356"/>
                  </a:lnTo>
                  <a:lnTo>
                    <a:pt x="11184169" y="2688821"/>
                  </a:lnTo>
                  <a:lnTo>
                    <a:pt x="11137213" y="2698415"/>
                  </a:lnTo>
                  <a:lnTo>
                    <a:pt x="11088255" y="2701709"/>
                  </a:lnTo>
                  <a:lnTo>
                    <a:pt x="360781" y="2701709"/>
                  </a:lnTo>
                  <a:lnTo>
                    <a:pt x="311826" y="2698415"/>
                  </a:lnTo>
                  <a:lnTo>
                    <a:pt x="264872" y="2688821"/>
                  </a:lnTo>
                  <a:lnTo>
                    <a:pt x="220350" y="2673356"/>
                  </a:lnTo>
                  <a:lnTo>
                    <a:pt x="178689" y="2652450"/>
                  </a:lnTo>
                  <a:lnTo>
                    <a:pt x="140320" y="2626533"/>
                  </a:lnTo>
                  <a:lnTo>
                    <a:pt x="105671" y="2596035"/>
                  </a:lnTo>
                  <a:lnTo>
                    <a:pt x="75174" y="2561386"/>
                  </a:lnTo>
                  <a:lnTo>
                    <a:pt x="49258" y="2523015"/>
                  </a:lnTo>
                  <a:lnTo>
                    <a:pt x="28352" y="2481352"/>
                  </a:lnTo>
                  <a:lnTo>
                    <a:pt x="12887" y="2436828"/>
                  </a:lnTo>
                  <a:lnTo>
                    <a:pt x="3293" y="2389872"/>
                  </a:lnTo>
                  <a:lnTo>
                    <a:pt x="0" y="2340914"/>
                  </a:lnTo>
                  <a:lnTo>
                    <a:pt x="0" y="36079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475" y="368300"/>
              <a:ext cx="1054893" cy="105489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12059" y="3251817"/>
            <a:ext cx="10677525" cy="1976182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ts val="4860"/>
              </a:lnSpc>
              <a:tabLst>
                <a:tab pos="7692390" algn="l"/>
              </a:tabLst>
            </a:pPr>
            <a:r>
              <a:rPr lang="ru-RU" sz="4500" b="1" dirty="0">
                <a:solidFill>
                  <a:srgbClr val="FFFFFF"/>
                </a:solidFill>
                <a:cs typeface="Calibri"/>
              </a:rPr>
              <a:t>Тамбовщина комфортная </a:t>
            </a:r>
          </a:p>
          <a:p>
            <a:pPr marL="12700" marR="5080">
              <a:lnSpc>
                <a:spcPts val="4860"/>
              </a:lnSpc>
              <a:tabLst>
                <a:tab pos="7692390" algn="l"/>
              </a:tabLst>
            </a:pPr>
            <a:r>
              <a:rPr lang="ru-RU" sz="4500" b="1" dirty="0">
                <a:solidFill>
                  <a:srgbClr val="FFFFFF"/>
                </a:solidFill>
                <a:cs typeface="Calibri"/>
              </a:rPr>
              <a:t>(строительство, архитектура, благоустройство)</a:t>
            </a:r>
            <a:endParaRPr sz="45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9335" y="510794"/>
            <a:ext cx="8627110" cy="6245225"/>
            <a:chOff x="119335" y="510794"/>
            <a:chExt cx="8627110" cy="624522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2923" y="660438"/>
              <a:ext cx="2223014" cy="7155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9433" y="510794"/>
              <a:ext cx="2269638" cy="91239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9335" y="6741367"/>
              <a:ext cx="4197350" cy="0"/>
            </a:xfrm>
            <a:custGeom>
              <a:avLst/>
              <a:gdLst/>
              <a:ahLst/>
              <a:cxnLst/>
              <a:rect l="l" t="t" r="r" b="b"/>
              <a:pathLst>
                <a:path w="4197350">
                  <a:moveTo>
                    <a:pt x="0" y="0"/>
                  </a:moveTo>
                  <a:lnTo>
                    <a:pt x="4197235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12059" y="5045097"/>
            <a:ext cx="10970895" cy="144716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2400" spc="-55" dirty="0" err="1">
                <a:solidFill>
                  <a:srgbClr val="FFFFFF"/>
                </a:solidFill>
                <a:latin typeface="Calibri"/>
                <a:cs typeface="Calibri"/>
              </a:rPr>
              <a:t>Тема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№</a:t>
            </a:r>
            <a:r>
              <a:rPr lang="ru-RU" sz="2400" spc="-25" dirty="0">
                <a:solidFill>
                  <a:srgbClr val="FFFFFF"/>
                </a:solidFill>
                <a:latin typeface="Calibri"/>
                <a:cs typeface="Calibri"/>
              </a:rPr>
              <a:t> 31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Региональный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компонент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Calibri"/>
                <a:cs typeface="Calibri"/>
              </a:rPr>
              <a:t>обучающихся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2400" spc="-10" dirty="0">
                <a:solidFill>
                  <a:srgbClr val="FFFFFF"/>
                </a:solidFill>
                <a:latin typeface="Calibri"/>
                <a:cs typeface="Calibri"/>
              </a:rPr>
              <a:t>6-7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классов</a:t>
            </a:r>
            <a:endParaRPr sz="2400" dirty="0">
              <a:latin typeface="Calibri"/>
              <a:cs typeface="Calibri"/>
            </a:endParaRPr>
          </a:p>
          <a:p>
            <a:pPr marL="8190865">
              <a:lnSpc>
                <a:spcPct val="100000"/>
              </a:lnSpc>
              <a:spcBef>
                <a:spcPts val="111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#Тамбовскаяобласть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991285" y="246343"/>
            <a:ext cx="4124325" cy="5644515"/>
            <a:chOff x="7991285" y="246343"/>
            <a:chExt cx="4124325" cy="564451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96207" y="246343"/>
              <a:ext cx="942059" cy="129880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91285" y="1453950"/>
              <a:ext cx="4124247" cy="44366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CFBA7CD-6532-4922-9E90-DC12F6CEDA18}"/>
              </a:ext>
            </a:extLst>
          </p:cNvPr>
          <p:cNvSpPr/>
          <p:nvPr/>
        </p:nvSpPr>
        <p:spPr>
          <a:xfrm>
            <a:off x="218615" y="289084"/>
            <a:ext cx="13149858" cy="589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Куда пойти учиться, чтобы строить будущее?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A77BFED-CA9D-4030-9F78-6996C6CAEF6F}"/>
              </a:ext>
            </a:extLst>
          </p:cNvPr>
          <p:cNvSpPr/>
          <p:nvPr/>
        </p:nvSpPr>
        <p:spPr>
          <a:xfrm>
            <a:off x="218615" y="1279208"/>
            <a:ext cx="1322760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Если вы вдохновились идеями созидания, вот где можно получить профессию мечты в Тамбовской области.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C57F4EA1-737E-4D96-B2B9-D81D82EDA976}"/>
              </a:ext>
            </a:extLst>
          </p:cNvPr>
          <p:cNvSpPr/>
          <p:nvPr/>
        </p:nvSpPr>
        <p:spPr>
          <a:xfrm>
            <a:off x="218615" y="2025492"/>
            <a:ext cx="3834765" cy="353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Высшее образование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4C576F49-2E01-4598-934A-378B9A3E3AAE}"/>
              </a:ext>
            </a:extLst>
          </p:cNvPr>
          <p:cNvSpPr/>
          <p:nvPr/>
        </p:nvSpPr>
        <p:spPr>
          <a:xfrm>
            <a:off x="218615" y="2579490"/>
            <a:ext cx="6369368" cy="641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Тамбовский государственный технический университет (ТГТУ)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 Архитектурно-строительный институт.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AEA25C56-6C50-4B29-B502-954435E11B21}"/>
              </a:ext>
            </a:extLst>
          </p:cNvPr>
          <p:cNvSpPr/>
          <p:nvPr/>
        </p:nvSpPr>
        <p:spPr>
          <a:xfrm>
            <a:off x="218615" y="3400783"/>
            <a:ext cx="6369368" cy="641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5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«Строительство»: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 Инженеры-строители, прорабы, специалисты по надзору.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FCCC7B78-528D-448F-AA24-76A8EAEE75A5}"/>
              </a:ext>
            </a:extLst>
          </p:cNvPr>
          <p:cNvSpPr/>
          <p:nvPr/>
        </p:nvSpPr>
        <p:spPr>
          <a:xfrm>
            <a:off x="218615" y="4111943"/>
            <a:ext cx="6369368" cy="641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5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«Архитектура»: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 Архитекторы, градостроители, дизайнеры среды.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8ED6DB57-FCDB-44C6-8A53-BEE6BE5C8EC7}"/>
              </a:ext>
            </a:extLst>
          </p:cNvPr>
          <p:cNvSpPr/>
          <p:nvPr/>
        </p:nvSpPr>
        <p:spPr>
          <a:xfrm>
            <a:off x="218615" y="4823104"/>
            <a:ext cx="6369368" cy="641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5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«Землеустройство и кадастры»: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 Инженеры-землеустроители, кадастровые инженеры.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6F85BB4B-C62D-4EC2-AC3C-CD0234B66B31}"/>
              </a:ext>
            </a:extLst>
          </p:cNvPr>
          <p:cNvSpPr/>
          <p:nvPr/>
        </p:nvSpPr>
        <p:spPr>
          <a:xfrm>
            <a:off x="218615" y="5644397"/>
            <a:ext cx="6369368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Фундаментальные знания для сложных задач!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30643E8E-C0C7-4754-B85C-13F4A6D5FF30}"/>
              </a:ext>
            </a:extLst>
          </p:cNvPr>
          <p:cNvSpPr/>
          <p:nvPr/>
        </p:nvSpPr>
        <p:spPr>
          <a:xfrm>
            <a:off x="6329731" y="2025492"/>
            <a:ext cx="5862269" cy="707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Среднее профессиональное образование (СПО)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93ADC711-C8A1-4DFC-9F06-B3FC4F517806}"/>
              </a:ext>
            </a:extLst>
          </p:cNvPr>
          <p:cNvSpPr/>
          <p:nvPr/>
        </p:nvSpPr>
        <p:spPr>
          <a:xfrm>
            <a:off x="6329731" y="2933105"/>
            <a:ext cx="5862269" cy="1602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Промышленно-технологический колледж им. Заволянского (Мичуринск), Строительный колледж (Тамбов), Многоотраслевой колледж (Моршанск), Техникум отраслевых технологий (Тамбов), Многопрофильный колледж им. Карасева (п. Строитель).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2DA57C17-C8AA-4184-BBAE-22615D04A4DE}"/>
              </a:ext>
            </a:extLst>
          </p:cNvPr>
          <p:cNvSpPr/>
          <p:nvPr/>
        </p:nvSpPr>
        <p:spPr>
          <a:xfrm>
            <a:off x="6329730" y="4432459"/>
            <a:ext cx="5862269" cy="641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5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Профессии: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 Мастера отделочных работ, сварщики, машинисты крана.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E5C4AF25-780B-460A-8B58-D89807003C8E}"/>
              </a:ext>
            </a:extLst>
          </p:cNvPr>
          <p:cNvSpPr/>
          <p:nvPr/>
        </p:nvSpPr>
        <p:spPr>
          <a:xfrm>
            <a:off x="6329731" y="5182137"/>
            <a:ext cx="5862269" cy="641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5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Специальности: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 Строительство и эксплуатация зданий, архитектура, водоснабжение, автомобильные дороги.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88D08609-D66E-4F90-955C-B862025C6C0A}"/>
              </a:ext>
            </a:extLst>
          </p:cNvPr>
          <p:cNvSpPr/>
          <p:nvPr/>
        </p:nvSpPr>
        <p:spPr>
          <a:xfrm>
            <a:off x="6329729" y="6008466"/>
            <a:ext cx="5862269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Быстрое получение практических навыков и востребованность!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35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61D6D0D-F6EA-42F7-906B-45F6EBDD5A96}"/>
              </a:ext>
            </a:extLst>
          </p:cNvPr>
          <p:cNvSpPr/>
          <p:nvPr/>
        </p:nvSpPr>
        <p:spPr>
          <a:xfrm>
            <a:off x="1074300" y="465178"/>
            <a:ext cx="13113544" cy="1274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Дополнительные возможности для развития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3DDA226-1E58-44F9-9B51-FBCF16F66E67}"/>
              </a:ext>
            </a:extLst>
          </p:cNvPr>
          <p:cNvSpPr/>
          <p:nvPr/>
        </p:nvSpPr>
        <p:spPr>
          <a:xfrm>
            <a:off x="293969" y="1618774"/>
            <a:ext cx="11908859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Даже после окончания основного обучения, мир строительства предлагает множество путей для профессионального роста.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52238601-E737-4315-86C6-D26F616DA759}"/>
              </a:ext>
            </a:extLst>
          </p:cNvPr>
          <p:cNvSpPr/>
          <p:nvPr/>
        </p:nvSpPr>
        <p:spPr>
          <a:xfrm>
            <a:off x="118778" y="3639383"/>
            <a:ext cx="3937754" cy="637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Повышение квалификации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42F92512-39D5-4937-B550-6266EF938B49}"/>
              </a:ext>
            </a:extLst>
          </p:cNvPr>
          <p:cNvSpPr/>
          <p:nvPr/>
        </p:nvSpPr>
        <p:spPr>
          <a:xfrm>
            <a:off x="154044" y="4088011"/>
            <a:ext cx="3937754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Курсы для инженеров, проектировщиков, кадастровых инженеров в Институте дополнительного образования при ТГТУ.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1407310B-3483-4A19-96D9-C34FA89045AE}"/>
              </a:ext>
            </a:extLst>
          </p:cNvPr>
          <p:cNvSpPr/>
          <p:nvPr/>
        </p:nvSpPr>
        <p:spPr>
          <a:xfrm>
            <a:off x="4127063" y="3639383"/>
            <a:ext cx="3504009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Профпереподготовка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4500AFB6-38DF-4949-B076-AED30FA566DC}"/>
              </a:ext>
            </a:extLst>
          </p:cNvPr>
          <p:cNvSpPr/>
          <p:nvPr/>
        </p:nvSpPr>
        <p:spPr>
          <a:xfrm>
            <a:off x="4127063" y="4088011"/>
            <a:ext cx="3937754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Программы, например, «Промышленное и гражданское строительство», для смены профессии или углубления знаний.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715ED65B-F74F-4556-9431-E4941D7C3AE6}"/>
              </a:ext>
            </a:extLst>
          </p:cNvPr>
          <p:cNvSpPr/>
          <p:nvPr/>
        </p:nvSpPr>
        <p:spPr>
          <a:xfrm>
            <a:off x="8498205" y="3639383"/>
            <a:ext cx="3860483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Рабочие специальности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1D89BA2E-E591-49A5-AF7B-AB139B5145CF}"/>
              </a:ext>
            </a:extLst>
          </p:cNvPr>
          <p:cNvSpPr/>
          <p:nvPr/>
        </p:nvSpPr>
        <p:spPr>
          <a:xfrm>
            <a:off x="8265074" y="4046652"/>
            <a:ext cx="3937754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Обучение востребованным профессиям: сметное дело, сварщик, стропальщик и другие.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7B456CB1-F0CF-406A-9C6D-599130093E7E}"/>
              </a:ext>
            </a:extLst>
          </p:cNvPr>
          <p:cNvSpPr/>
          <p:nvPr/>
        </p:nvSpPr>
        <p:spPr>
          <a:xfrm>
            <a:off x="826209" y="5951578"/>
            <a:ext cx="13113544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Обучение на протяжении всей жизни — залог успеха в динамично развивающейся сфере строительства.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FA3C7F-7346-4447-B580-528546FC1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" y="2547297"/>
            <a:ext cx="12192000" cy="80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1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1EC4EC-23F3-4E29-8817-0B0BAC78A077}"/>
              </a:ext>
            </a:extLst>
          </p:cNvPr>
          <p:cNvSpPr txBox="1"/>
          <p:nvPr/>
        </p:nvSpPr>
        <p:spPr>
          <a:xfrm>
            <a:off x="1219200" y="1066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Видеоролик № 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959325-57CB-4F8D-A050-69089A8DF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057400"/>
            <a:ext cx="3523793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076C26-9CB2-4A04-9C99-65ECA453FA7A}"/>
              </a:ext>
            </a:extLst>
          </p:cNvPr>
          <p:cNvSpPr/>
          <p:nvPr/>
        </p:nvSpPr>
        <p:spPr>
          <a:xfrm>
            <a:off x="1106424" y="364005"/>
            <a:ext cx="10863072" cy="131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SimSun" panose="02010600030101010101" pitchFamily="2" charset="-122"/>
                <a:cs typeface="Times New Roman" panose="02020603050405020304" pitchFamily="18" charset="0"/>
              </a:rPr>
              <a:t>Творческое задание: «Создаем комфортную площадку»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dirty="0">
                <a:latin typeface="PT Astra Serif" panose="020A0603040505020204" pitchFamily="18" charset="-52"/>
                <a:ea typeface="SimSun" panose="02010600030101010101" pitchFamily="2" charset="-122"/>
                <a:cs typeface="Times New Roman" panose="02020603050405020304" pitchFamily="18" charset="0"/>
              </a:rPr>
              <a:t>Класс делится на 7 команд. Для начала нужно определить объект для командной работы по созданию комфортной площадки (школа/спортивная площадка/парк/летний лагерь и др.). </a:t>
            </a:r>
          </a:p>
          <a:p>
            <a:r>
              <a:rPr lang="ru-RU" dirty="0">
                <a:latin typeface="PT Astra Serif" panose="020A0603040505020204" pitchFamily="18" charset="-52"/>
                <a:ea typeface="SimSun" panose="02010600030101010101" pitchFamily="2" charset="-122"/>
                <a:cs typeface="Times New Roman" panose="02020603050405020304" pitchFamily="18" charset="0"/>
              </a:rPr>
              <a:t>Каждая команда предлагает по своему направлению идеи, как сделать объект комфортнее.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1ADE74-EBE9-4433-B9D2-433814CE0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21" y="1682507"/>
            <a:ext cx="7586828" cy="505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C339A74D-2FB7-4614-91C7-2BEFDAB4448A}"/>
              </a:ext>
            </a:extLst>
          </p:cNvPr>
          <p:cNvSpPr/>
          <p:nvPr/>
        </p:nvSpPr>
        <p:spPr>
          <a:xfrm>
            <a:off x="2227943" y="5786188"/>
            <a:ext cx="7736114" cy="3885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50"/>
              </a:lnSpc>
              <a:buNone/>
            </a:pPr>
            <a:r>
              <a:rPr lang="en-US" sz="2000" dirty="0">
                <a:solidFill>
                  <a:srgbClr val="002060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Сегодня вы убедились, что ваше мнение важно и что вы можете генерировать потрясающие идеи. </a:t>
            </a:r>
            <a:endParaRPr lang="ru-RU" sz="2000" dirty="0">
              <a:solidFill>
                <a:srgbClr val="002060"/>
              </a:solidFill>
              <a:latin typeface="Cabin" pitchFamily="34" charset="0"/>
              <a:ea typeface="Cabin" pitchFamily="34" charset="-122"/>
              <a:cs typeface="Cabin" pitchFamily="34" charset="-120"/>
            </a:endParaRPr>
          </a:p>
          <a:p>
            <a:pPr marL="0" indent="0" algn="ctr">
              <a:lnSpc>
                <a:spcPts val="1650"/>
              </a:lnSpc>
              <a:buNone/>
            </a:pPr>
            <a:r>
              <a:rPr lang="en-US" sz="2000" dirty="0" err="1">
                <a:solidFill>
                  <a:srgbClr val="002060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Никогда</a:t>
            </a:r>
            <a:r>
              <a:rPr lang="en-US" sz="2000" dirty="0">
                <a:solidFill>
                  <a:srgbClr val="002060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не бойтесь их высказывать!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A0CC5-F558-4DBD-A2F6-36D544528CCA}"/>
              </a:ext>
            </a:extLst>
          </p:cNvPr>
          <p:cNvSpPr txBox="1"/>
          <p:nvPr/>
        </p:nvSpPr>
        <p:spPr>
          <a:xfrm>
            <a:off x="2229905" y="540784"/>
            <a:ext cx="796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Ваша идея  - комфортная Тамбовщина!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B3167A-9B34-470F-A797-6A5601ED7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07" y="1327150"/>
            <a:ext cx="630555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16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1576B4-1471-4BC8-8A57-12DCFC5CB470}"/>
              </a:ext>
            </a:extLst>
          </p:cNvPr>
          <p:cNvSpPr txBox="1"/>
          <p:nvPr/>
        </p:nvSpPr>
        <p:spPr>
          <a:xfrm>
            <a:off x="870858" y="739674"/>
            <a:ext cx="9898742" cy="5378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err="1"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Постразговор</a:t>
            </a:r>
            <a:r>
              <a:rPr lang="ru-RU" sz="1400" b="1" dirty="0"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400" dirty="0">
              <a:effectLst/>
              <a:latin typeface="PT Astra Serif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на выбор обучающихся</a:t>
            </a:r>
            <a:endParaRPr lang="ru-RU" sz="1400" dirty="0">
              <a:effectLst/>
              <a:latin typeface="PT Astra Serif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Конкурс проектов: Провести общешкольный конкурс "Благоустройство нашего школьного двора" и представить лучший проект администрации школы.</a:t>
            </a:r>
            <a:endParaRPr lang="ru-RU" sz="1400" dirty="0">
              <a:effectLst/>
              <a:latin typeface="PT Astra Serif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Экскурсия: Организовать экскурсию на строящийся объект в Тамбове (по согласованию с застройщиком) или в Архитектурно-строительный институт ТГТУ.</a:t>
            </a:r>
            <a:endParaRPr lang="ru-RU" sz="1400" dirty="0">
              <a:effectLst/>
              <a:latin typeface="PT Astra Serif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Встреча с практиками: Пригласить на классный час представителей разных профессий: инженера-строителя, прораба, ландшафтного дизайнера.</a:t>
            </a:r>
            <a:endParaRPr lang="ru-RU" sz="1400" dirty="0">
              <a:effectLst/>
              <a:latin typeface="PT Astra Serif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"Городские исследования": Дать задание ученикам найти в своем районе примеры удачного и неудачного благоустройства, сфотографировать их и подготовить короткий анализ: "что хорошо, что плохо и как можно улучшить". Подготовьте краткий комментарий, почему вы так считаете.</a:t>
            </a:r>
            <a:endParaRPr lang="ru-RU" sz="1400" dirty="0">
              <a:effectLst/>
              <a:latin typeface="PT Astra Serif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Участие в реальном проекте: Узнать о ближайших голосованиях в рамках проекта "Формирование комфортной городской среды" и организовать участие учеников и их родителей в выборе территории для благоустройства.</a:t>
            </a:r>
            <a:endParaRPr lang="ru-RU" sz="1400" dirty="0">
              <a:effectLst/>
              <a:latin typeface="PT Astra Serif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«Дом моей мечты»: Нарисуйте или опишите дом, в котором вы бы хотели жить. Подумайте не только о внешнем виде, но и о его функциональности и экологичности.</a:t>
            </a:r>
            <a:endParaRPr lang="ru-RU" sz="1400" dirty="0">
              <a:effectLst/>
              <a:latin typeface="PT Astra Serif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«Интервью с профессионалом»: Поговорите с кем-то из знакомых или родственников, кто работает в сфере строительства или ремонта. Расспросите его о плюсах и минусах его работы.</a:t>
            </a:r>
            <a:endParaRPr lang="ru-RU" sz="1400" dirty="0">
              <a:effectLst/>
              <a:latin typeface="PT Astra Serif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«Я — архитектор»: Используя любой доступный инструмент (от простого карандаша до онлайн-конструкторов или </a:t>
            </a:r>
            <a:r>
              <a:rPr lang="ru-RU" sz="1400" dirty="0" err="1"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Minecraft</a:t>
            </a:r>
            <a:r>
              <a:rPr lang="ru-RU" sz="1400" dirty="0">
                <a:effectLst/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), спроектируйте детскую площадку или зону отдыха для своего двора.</a:t>
            </a:r>
            <a:endParaRPr lang="ru-RU" sz="1400" dirty="0">
              <a:effectLst/>
              <a:latin typeface="PT Astra Serif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A7F5F3C6-9ACA-459A-B1FD-D01A161B4466}"/>
              </a:ext>
            </a:extLst>
          </p:cNvPr>
          <p:cNvSpPr/>
          <p:nvPr/>
        </p:nvSpPr>
        <p:spPr>
          <a:xfrm>
            <a:off x="1833979" y="6001883"/>
            <a:ext cx="8524042" cy="485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Творите</a:t>
            </a:r>
            <a:r>
              <a:rPr kumimoji="0" lang="ru-RU" sz="3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!</a:t>
            </a:r>
            <a:r>
              <a:rPr kumimoji="0" lang="en-US" sz="3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 </a:t>
            </a:r>
            <a:r>
              <a:rPr kumimoji="0" lang="en-US" sz="30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Созидайте</a:t>
            </a:r>
            <a:r>
              <a:rPr kumimoji="0" lang="ru-RU" sz="3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!</a:t>
            </a:r>
            <a:r>
              <a:rPr kumimoji="0" lang="en-US" sz="3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 Вдохновляйте!</a:t>
            </a:r>
            <a:endParaRPr kumimoji="0" lang="en-US" sz="3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99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95F2BD-10BB-410D-A499-1B40D3E5E59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5" b="4782"/>
          <a:stretch/>
        </p:blipFill>
        <p:spPr bwMode="auto">
          <a:xfrm>
            <a:off x="5037962" y="91440"/>
            <a:ext cx="6867525" cy="3168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47C9B1-E30E-41FF-AA83-F28E4318B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55" y="3330420"/>
            <a:ext cx="6796073" cy="34361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CA2A49-F79C-4A92-AD07-056B30A664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090" y="3743999"/>
            <a:ext cx="3191755" cy="21983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65E0BC-16DC-4441-A2B0-9A77AB6BEA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593" y="315229"/>
            <a:ext cx="2066544" cy="16367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5D7F40-C2C7-4791-95DC-EC1B60CA75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2" y="1774084"/>
            <a:ext cx="2282146" cy="15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FE9ADB08-A11F-4A6C-A8E1-143A184AA471}"/>
              </a:ext>
            </a:extLst>
          </p:cNvPr>
          <p:cNvSpPr/>
          <p:nvPr/>
        </p:nvSpPr>
        <p:spPr>
          <a:xfrm>
            <a:off x="517472" y="3614617"/>
            <a:ext cx="11335003" cy="7265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Тамбовщина комфортная: </a:t>
            </a:r>
            <a:r>
              <a:rPr kumimoji="0" lang="ru-RU" sz="4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с</a:t>
            </a:r>
            <a:r>
              <a:rPr kumimoji="0" lang="en-US" sz="4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троительство</a:t>
            </a:r>
            <a:r>
              <a:rPr kumimoji="0" lang="en-US" sz="4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, </a:t>
            </a:r>
            <a:r>
              <a:rPr kumimoji="0" lang="ru-RU" sz="4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а</a:t>
            </a:r>
            <a:r>
              <a:rPr kumimoji="0" lang="en-US" sz="4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рхитектура</a:t>
            </a:r>
            <a:r>
              <a:rPr kumimoji="0" lang="en-US" sz="4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, </a:t>
            </a:r>
            <a:r>
              <a:rPr kumimoji="0" lang="ru-RU" sz="4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б</a:t>
            </a:r>
            <a:r>
              <a:rPr kumimoji="0" lang="en-US" sz="4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лагоустройство</a:t>
            </a:r>
            <a:endParaRPr kumimoji="0" lang="en-US" sz="4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9E8A5CE0-B148-4301-833D-8E61C011E9C1}"/>
              </a:ext>
            </a:extLst>
          </p:cNvPr>
          <p:cNvSpPr/>
          <p:nvPr/>
        </p:nvSpPr>
        <p:spPr>
          <a:xfrm>
            <a:off x="598496" y="5134662"/>
            <a:ext cx="10533210" cy="527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bin" pitchFamily="34" charset="-122"/>
                <a:cs typeface="Arial" panose="020B0604020202020204" pitchFamily="34" charset="0"/>
              </a:rPr>
              <a:t>Приветствуем, юные созидатели и будущие градостроители! Сегодня мы отправимся в увлекательное путешествие, чтобы узнать, как создается среда, в которой нам приятно жить, работать и отдыхать. Мы поговорим о том, как Тамбовская область преображается благодаря людям, чья профессия — делать наш мир красивее и удобнее.</a:t>
            </a:r>
            <a:endParaRPr kumimoji="0" lang="en-US" sz="18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1AF251-B1AD-4D70-8E35-95AC23F93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13"/>
          <a:stretch/>
        </p:blipFill>
        <p:spPr>
          <a:xfrm>
            <a:off x="517472" y="23673"/>
            <a:ext cx="11335003" cy="340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4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1EC4EC-23F3-4E29-8817-0B0BAC78A077}"/>
              </a:ext>
            </a:extLst>
          </p:cNvPr>
          <p:cNvSpPr txBox="1"/>
          <p:nvPr/>
        </p:nvSpPr>
        <p:spPr>
          <a:xfrm>
            <a:off x="1219200" y="1066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Видеоролик № 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959325-57CB-4F8D-A050-69089A8DF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057400"/>
            <a:ext cx="3523793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0538B6F-2240-4533-94F0-0B861590C0EB}"/>
              </a:ext>
            </a:extLst>
          </p:cNvPr>
          <p:cNvSpPr/>
          <p:nvPr/>
        </p:nvSpPr>
        <p:spPr>
          <a:xfrm>
            <a:off x="370879" y="544175"/>
            <a:ext cx="11626049" cy="982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От мечты к реальности: роль строителей и архитекторов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B5B9CFE-A59E-4729-87D8-7C746A727D7D}"/>
              </a:ext>
            </a:extLst>
          </p:cNvPr>
          <p:cNvSpPr/>
          <p:nvPr/>
        </p:nvSpPr>
        <p:spPr>
          <a:xfrm>
            <a:off x="809028" y="1670638"/>
            <a:ext cx="1084667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Вы когда-нибудь задумывались, кто стоит за красивыми парками, уютными домами и современными школами? Это огромная команда!</a:t>
            </a:r>
            <a:endParaRPr kumimoji="0" lang="en-US" sz="18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26EEFDB2-8FAF-40B7-B3E8-B7EA0052E980}"/>
              </a:ext>
            </a:extLst>
          </p:cNvPr>
          <p:cNvSpPr/>
          <p:nvPr/>
        </p:nvSpPr>
        <p:spPr>
          <a:xfrm>
            <a:off x="370879" y="330678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5FA30C02-FB30-4BD4-8DDE-8D61D5377786}"/>
              </a:ext>
            </a:extLst>
          </p:cNvPr>
          <p:cNvSpPr/>
          <p:nvPr/>
        </p:nvSpPr>
        <p:spPr>
          <a:xfrm>
            <a:off x="471129" y="3364766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CAD6DE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kumimoji="0" lang="en-US" sz="26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17A469E6-B781-4071-B250-6C47AA753E31}"/>
              </a:ext>
            </a:extLst>
          </p:cNvPr>
          <p:cNvSpPr/>
          <p:nvPr/>
        </p:nvSpPr>
        <p:spPr>
          <a:xfrm>
            <a:off x="1148714" y="338905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Архитекторы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EE60953E-3B1D-4015-8DB4-A27FD48AE68A}"/>
              </a:ext>
            </a:extLst>
          </p:cNvPr>
          <p:cNvSpPr/>
          <p:nvPr/>
        </p:nvSpPr>
        <p:spPr>
          <a:xfrm>
            <a:off x="1148715" y="3884593"/>
            <a:ext cx="45460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Придумывают, как будет выглядеть пространство, создают концепции.</a:t>
            </a:r>
            <a:endParaRPr kumimoji="0" lang="en-US" sz="18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3546BAA2-A056-4D4C-96D0-9DDF701BD1C3}"/>
              </a:ext>
            </a:extLst>
          </p:cNvPr>
          <p:cNvSpPr/>
          <p:nvPr/>
        </p:nvSpPr>
        <p:spPr>
          <a:xfrm>
            <a:off x="6245543" y="330678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0B59104C-C6E4-45DE-9D9F-9D7C0463D6EB}"/>
              </a:ext>
            </a:extLst>
          </p:cNvPr>
          <p:cNvSpPr/>
          <p:nvPr/>
        </p:nvSpPr>
        <p:spPr>
          <a:xfrm>
            <a:off x="6345793" y="3364766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CAD6DE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kumimoji="0" lang="en-US" sz="26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4AF3B4B2-ED87-4B79-9F67-FC7E2A9F95AF}"/>
              </a:ext>
            </a:extLst>
          </p:cNvPr>
          <p:cNvSpPr/>
          <p:nvPr/>
        </p:nvSpPr>
        <p:spPr>
          <a:xfrm>
            <a:off x="7023378" y="338905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Инженеры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BEC570EC-D94F-4C76-9F8C-F0032E8EBC04}"/>
              </a:ext>
            </a:extLst>
          </p:cNvPr>
          <p:cNvSpPr/>
          <p:nvPr/>
        </p:nvSpPr>
        <p:spPr>
          <a:xfrm>
            <a:off x="7023378" y="3884593"/>
            <a:ext cx="516862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Рассчитывают каждую деталь, обеспечивая прочность и безопасность.</a:t>
            </a:r>
            <a:endParaRPr kumimoji="0" lang="en-US" sz="18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4DD67E8B-D4CC-4F1E-9AFC-AA69CCAEC98C}"/>
              </a:ext>
            </a:extLst>
          </p:cNvPr>
          <p:cNvSpPr/>
          <p:nvPr/>
        </p:nvSpPr>
        <p:spPr>
          <a:xfrm>
            <a:off x="370879" y="5129392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8702096A-D207-49B5-B878-471F1EBC2DFB}"/>
              </a:ext>
            </a:extLst>
          </p:cNvPr>
          <p:cNvSpPr/>
          <p:nvPr/>
        </p:nvSpPr>
        <p:spPr>
          <a:xfrm>
            <a:off x="471129" y="5187375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CAD6DE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kumimoji="0" lang="en-US" sz="26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2AF4D83D-9AF2-4F76-9D27-B2E5837F4FBA}"/>
              </a:ext>
            </a:extLst>
          </p:cNvPr>
          <p:cNvSpPr/>
          <p:nvPr/>
        </p:nvSpPr>
        <p:spPr>
          <a:xfrm>
            <a:off x="1148714" y="521166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Дизайнеры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28E5E86F-3815-42B0-BAA3-0CB56BAC96F4}"/>
              </a:ext>
            </a:extLst>
          </p:cNvPr>
          <p:cNvSpPr/>
          <p:nvPr/>
        </p:nvSpPr>
        <p:spPr>
          <a:xfrm>
            <a:off x="1148714" y="5707202"/>
            <a:ext cx="475437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Подбирают материалы, цвета, мебель, чтобы было красиво и удобно.</a:t>
            </a:r>
            <a:endParaRPr kumimoji="0" lang="en-US" sz="18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42B968E4-542F-4ABF-99A0-A7F9A9C4B7E8}"/>
              </a:ext>
            </a:extLst>
          </p:cNvPr>
          <p:cNvSpPr/>
          <p:nvPr/>
        </p:nvSpPr>
        <p:spPr>
          <a:xfrm>
            <a:off x="6245543" y="5129392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BD339401-B0FA-4207-9369-1490811D8C27}"/>
              </a:ext>
            </a:extLst>
          </p:cNvPr>
          <p:cNvSpPr/>
          <p:nvPr/>
        </p:nvSpPr>
        <p:spPr>
          <a:xfrm>
            <a:off x="6345793" y="5187375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CAD6DE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4</a:t>
            </a:r>
            <a:endParaRPr kumimoji="0" lang="en-US" sz="26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90BC6EBA-1F63-4167-A76A-8E64C900457B}"/>
              </a:ext>
            </a:extLst>
          </p:cNvPr>
          <p:cNvSpPr/>
          <p:nvPr/>
        </p:nvSpPr>
        <p:spPr>
          <a:xfrm>
            <a:off x="7023378" y="521166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Строители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D402B799-EBE9-43A8-9340-6B7057C7CE76}"/>
              </a:ext>
            </a:extLst>
          </p:cNvPr>
          <p:cNvSpPr/>
          <p:nvPr/>
        </p:nvSpPr>
        <p:spPr>
          <a:xfrm>
            <a:off x="7023378" y="5707202"/>
            <a:ext cx="555009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Воплощают идеи в жизнь, превращая чертежи в реальные объекты.</a:t>
            </a:r>
            <a:endParaRPr kumimoji="0" lang="en-US" sz="18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23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C66FCD58-8195-4C30-B6DB-E8485F3989FC}"/>
              </a:ext>
            </a:extLst>
          </p:cNvPr>
          <p:cNvSpPr/>
          <p:nvPr/>
        </p:nvSpPr>
        <p:spPr>
          <a:xfrm>
            <a:off x="326229" y="1802439"/>
            <a:ext cx="114105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2060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Строительный комплекс Тамбовской области — это не только про новые здания, но и про бережное отношение к истории. Мы строим будущее, не забывая о прошлом.</a:t>
            </a:r>
            <a:endParaRPr lang="en-US" sz="1750" dirty="0">
              <a:solidFill>
                <a:srgbClr val="002060"/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7106853E-1EF1-43B2-96B9-4E43E728C36F}"/>
              </a:ext>
            </a:extLst>
          </p:cNvPr>
          <p:cNvSpPr/>
          <p:nvPr/>
        </p:nvSpPr>
        <p:spPr>
          <a:xfrm>
            <a:off x="447375" y="2937797"/>
            <a:ext cx="3728918" cy="336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600"/>
              </a:lnSpc>
              <a:buNone/>
            </a:pPr>
            <a:r>
              <a:rPr lang="en-US" sz="2100" dirty="0" err="1">
                <a:solidFill>
                  <a:srgbClr val="00206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Сохранение</a:t>
            </a:r>
            <a:r>
              <a:rPr lang="en-US" sz="2100" dirty="0">
                <a:solidFill>
                  <a:srgbClr val="00206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наследия</a:t>
            </a:r>
            <a:endParaRPr lang="en-US" sz="2100" dirty="0">
              <a:solidFill>
                <a:srgbClr val="002060"/>
              </a:solidFill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7F8E59CB-5E92-4E70-8BFD-D1410CB28F31}"/>
              </a:ext>
            </a:extLst>
          </p:cNvPr>
          <p:cNvSpPr/>
          <p:nvPr/>
        </p:nvSpPr>
        <p:spPr>
          <a:xfrm>
            <a:off x="326229" y="3584090"/>
            <a:ext cx="3971211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2060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Тамбовщина богата старинными усадьбами и купеческими домами. Мы учимся сочетать их реконструкцию с современным развитием, чтобы город дышал историей и выглядел современно.</a:t>
            </a:r>
            <a:endParaRPr lang="en-US" sz="1750" dirty="0">
              <a:solidFill>
                <a:srgbClr val="002060"/>
              </a:solidFill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A0324B4F-F402-4D42-9594-5B691E132B80}"/>
              </a:ext>
            </a:extLst>
          </p:cNvPr>
          <p:cNvSpPr/>
          <p:nvPr/>
        </p:nvSpPr>
        <p:spPr>
          <a:xfrm>
            <a:off x="4862748" y="3019496"/>
            <a:ext cx="3585567" cy="336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00206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Новое строительство</a:t>
            </a:r>
            <a:endParaRPr lang="en-US" sz="2100" dirty="0">
              <a:solidFill>
                <a:srgbClr val="002060"/>
              </a:solidFill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E6B95DCE-FAA0-4D2C-BCFE-F8F99BF6888A}"/>
              </a:ext>
            </a:extLst>
          </p:cNvPr>
          <p:cNvSpPr/>
          <p:nvPr/>
        </p:nvSpPr>
        <p:spPr>
          <a:xfrm>
            <a:off x="4677553" y="3584090"/>
            <a:ext cx="3585567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2060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Активно возводятся новые микрорайоны на севере и западе Тамбова. Ключевой тренд — комплексное освоение территорий, где вместе с домами сразу появляются школы, детские сады и парки.</a:t>
            </a:r>
            <a:endParaRPr lang="en-US" sz="1750" dirty="0">
              <a:solidFill>
                <a:srgbClr val="002060"/>
              </a:solidFill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8ACF8A11-51C2-43EE-A69C-CC9D7CBCECC4}"/>
              </a:ext>
            </a:extLst>
          </p:cNvPr>
          <p:cNvSpPr/>
          <p:nvPr/>
        </p:nvSpPr>
        <p:spPr>
          <a:xfrm>
            <a:off x="8914636" y="2958061"/>
            <a:ext cx="2894171" cy="336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00206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Благоустройство</a:t>
            </a:r>
            <a:endParaRPr lang="en-US" sz="2100" dirty="0">
              <a:solidFill>
                <a:srgbClr val="002060"/>
              </a:solidFill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FA8E6FF6-E001-4D2A-A382-BC262067B9B0}"/>
              </a:ext>
            </a:extLst>
          </p:cNvPr>
          <p:cNvSpPr/>
          <p:nvPr/>
        </p:nvSpPr>
        <p:spPr>
          <a:xfrm>
            <a:off x="8833959" y="3584090"/>
            <a:ext cx="3597252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2060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Федеральная программа «Формирование комфортной городской среды» преображает парки, скверы и дворы по всей области, создавая уютные пространства для отдыха.</a:t>
            </a:r>
            <a:endParaRPr lang="en-US" sz="1750" dirty="0">
              <a:solidFill>
                <a:srgbClr val="002060"/>
              </a:solidFill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A27D58F9-999F-41EA-B6EC-F21AAA1CEB0E}"/>
              </a:ext>
            </a:extLst>
          </p:cNvPr>
          <p:cNvSpPr/>
          <p:nvPr/>
        </p:nvSpPr>
        <p:spPr>
          <a:xfrm>
            <a:off x="326229" y="6144410"/>
            <a:ext cx="13030438" cy="3657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2060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Цель — сделать Тамбовщину по-настоящему комфортной для каждого жителя.</a:t>
            </a:r>
            <a:endParaRPr lang="en-US" sz="175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2DF422B-570B-4E13-8ADB-817C99BD2DE7}"/>
              </a:ext>
            </a:extLst>
          </p:cNvPr>
          <p:cNvSpPr/>
          <p:nvPr/>
        </p:nvSpPr>
        <p:spPr>
          <a:xfrm>
            <a:off x="886968" y="282871"/>
            <a:ext cx="10533888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250"/>
              </a:lnSpc>
            </a:pPr>
            <a:r>
              <a:rPr lang="ru-RU" sz="3200" b="1" dirty="0">
                <a:solidFill>
                  <a:srgbClr val="00206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Растем и</a:t>
            </a:r>
            <a:r>
              <a:rPr lang="en-US" sz="3200" b="1" dirty="0">
                <a:solidFill>
                  <a:srgbClr val="00206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сохраняем</a:t>
            </a:r>
            <a:r>
              <a:rPr lang="en-US" sz="3200" b="1" dirty="0">
                <a:solidFill>
                  <a:srgbClr val="00206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комплексное</a:t>
            </a:r>
            <a:r>
              <a:rPr lang="en-US" sz="3200" b="1" dirty="0">
                <a:solidFill>
                  <a:srgbClr val="00206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развитие</a:t>
            </a:r>
            <a:r>
              <a:rPr lang="en-US" sz="3200" b="1" dirty="0">
                <a:solidFill>
                  <a:srgbClr val="00206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Тамбовщины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1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55719CF4-96CD-4509-A963-6FD2B6E8CB57}"/>
              </a:ext>
            </a:extLst>
          </p:cNvPr>
          <p:cNvSpPr/>
          <p:nvPr/>
        </p:nvSpPr>
        <p:spPr>
          <a:xfrm>
            <a:off x="3744343" y="442361"/>
            <a:ext cx="8123927" cy="1293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5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Флагманские проекты Тамбовщины</a:t>
            </a:r>
            <a:endParaRPr kumimoji="0" lang="en-US" sz="4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8D64661B-9C8D-4436-A08A-9048F149324D}"/>
              </a:ext>
            </a:extLst>
          </p:cNvPr>
          <p:cNvSpPr/>
          <p:nvPr/>
        </p:nvSpPr>
        <p:spPr>
          <a:xfrm>
            <a:off x="3835783" y="1337057"/>
            <a:ext cx="7160051" cy="1055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Давайте посмотрим на конкретные примеры того, как развивается наш регион. Это проекты, которые меняют облик Тамбовщины уже сегодня: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787B97B4-C4BF-4308-9C26-E0D71AB82B62}"/>
              </a:ext>
            </a:extLst>
          </p:cNvPr>
          <p:cNvSpPr/>
          <p:nvPr/>
        </p:nvSpPr>
        <p:spPr>
          <a:xfrm>
            <a:off x="4923919" y="3143343"/>
            <a:ext cx="7160051" cy="351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Застройка микрорайонов «Телецентр» и «Майский».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D1B6DB9E-A83C-4BDC-BED5-7B7333A03E63}"/>
              </a:ext>
            </a:extLst>
          </p:cNvPr>
          <p:cNvSpPr/>
          <p:nvPr/>
        </p:nvSpPr>
        <p:spPr>
          <a:xfrm>
            <a:off x="4923919" y="3572087"/>
            <a:ext cx="7160051" cy="703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Масштабная реконструкция Набережной улицы в Тамбове, ставшая любимым местом для прогулок.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8ECAFF29-8A9C-4ABF-91F4-131AB996AA9A}"/>
              </a:ext>
            </a:extLst>
          </p:cNvPr>
          <p:cNvSpPr/>
          <p:nvPr/>
        </p:nvSpPr>
        <p:spPr>
          <a:xfrm>
            <a:off x="4923919" y="4352661"/>
            <a:ext cx="7160051" cy="703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Строительство новых школ и детских садов по современным проектам.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788B6B17-C3CC-4F2F-907E-4824076E580D}"/>
              </a:ext>
            </a:extLst>
          </p:cNvPr>
          <p:cNvSpPr/>
          <p:nvPr/>
        </p:nvSpPr>
        <p:spPr>
          <a:xfrm>
            <a:off x="4923919" y="5133235"/>
            <a:ext cx="7160051" cy="703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Победители Всероссийского конкурса создания комфортной городской среды (Котовск, Моршанск, Уварово).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EE33CADE-7F3A-44C2-8BF9-21231A4858D0}"/>
              </a:ext>
            </a:extLst>
          </p:cNvPr>
          <p:cNvSpPr/>
          <p:nvPr/>
        </p:nvSpPr>
        <p:spPr>
          <a:xfrm>
            <a:off x="4923919" y="5913808"/>
            <a:ext cx="7160051" cy="703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Благоустройство парков и скверов: например, парк "Дружбы" и Ахлебиновская роща.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D100D8-BACB-4DC4-B7CC-9BEEA9754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696" y="3446216"/>
            <a:ext cx="2441122" cy="16255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EEB062-C271-414F-AB00-FB285406F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696" y="5070481"/>
            <a:ext cx="2441122" cy="1626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B59FC2-F4FF-4888-B72A-E84DEAF48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48" y="5070598"/>
            <a:ext cx="2572309" cy="16066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08E5163-6F90-46FA-94A3-D2663A37BA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0683" cy="18405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4C037B0-85EE-42D6-9995-3ADB3662E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6098"/>
            <a:ext cx="2444997" cy="162554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2EB7AA6-C530-4242-B4A6-E89A04E4B5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8"/>
          <a:stretch/>
        </p:blipFill>
        <p:spPr>
          <a:xfrm>
            <a:off x="0" y="1864802"/>
            <a:ext cx="3270683" cy="15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51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1EC4EC-23F3-4E29-8817-0B0BAC78A077}"/>
              </a:ext>
            </a:extLst>
          </p:cNvPr>
          <p:cNvSpPr txBox="1"/>
          <p:nvPr/>
        </p:nvSpPr>
        <p:spPr>
          <a:xfrm>
            <a:off x="1219200" y="1066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Видеоролик № 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959325-57CB-4F8D-A050-69089A8DF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057400"/>
            <a:ext cx="3523793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7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46A6B0F-652A-471A-B34F-1C11B62A7D26}"/>
              </a:ext>
            </a:extLst>
          </p:cNvPr>
          <p:cNvSpPr/>
          <p:nvPr/>
        </p:nvSpPr>
        <p:spPr>
          <a:xfrm>
            <a:off x="333830" y="244733"/>
            <a:ext cx="11495314" cy="12561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nbounded" pitchFamily="34" charset="0"/>
                <a:ea typeface="Unbounded" pitchFamily="34" charset="-122"/>
                <a:cs typeface="Unbounded" pitchFamily="34" charset="-120"/>
              </a:rPr>
              <a:t>Технологии будущего в строительстве сегодня</a:t>
            </a:r>
            <a:endParaRPr kumimoji="0" lang="en-US" sz="39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2A41DEF4-BF23-4D4B-A808-A567DB703AA3}"/>
              </a:ext>
            </a:extLst>
          </p:cNvPr>
          <p:cNvSpPr/>
          <p:nvPr/>
        </p:nvSpPr>
        <p:spPr>
          <a:xfrm>
            <a:off x="1118616" y="1104506"/>
            <a:ext cx="10739554" cy="1080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bin" pitchFamily="34" charset="0"/>
                <a:ea typeface="Cabin" pitchFamily="34" charset="-122"/>
                <a:cs typeface="Cabin" pitchFamily="34" charset="-120"/>
              </a:rPr>
              <a:t>Современное строительство — это не только кирпич и бетон. Это высокие технологии, которые делают здания умнее, эффективнее и экологичнее.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374DB0E-69D6-4EAC-B391-D22965478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" y="3107292"/>
            <a:ext cx="12192000" cy="350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58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961</Words>
  <Application>Microsoft Office PowerPoint</Application>
  <PresentationFormat>Широкоэкранный</PresentationFormat>
  <Paragraphs>81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Cabin</vt:lpstr>
      <vt:lpstr>Calibri</vt:lpstr>
      <vt:lpstr>Calibri Light</vt:lpstr>
      <vt:lpstr>PT Astra Serif</vt:lpstr>
      <vt:lpstr>Unbounded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2025-07-28T06:41:09Z</dcterms:created>
  <dcterms:modified xsi:type="dcterms:W3CDTF">2026-04-08T08:10:42Z</dcterms:modified>
</cp:coreProperties>
</file>