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0" r:id="rId3"/>
    <p:sldMasterId id="2147483690" r:id="rId4"/>
    <p:sldMasterId id="2147483718" r:id="rId5"/>
    <p:sldMasterId id="2147483741" r:id="rId6"/>
    <p:sldMasterId id="2147483745" r:id="rId7"/>
    <p:sldMasterId id="2147483758" r:id="rId8"/>
    <p:sldMasterId id="2147483818" r:id="rId9"/>
    <p:sldMasterId id="2147483955" r:id="rId10"/>
    <p:sldMasterId id="2147483997" r:id="rId11"/>
    <p:sldMasterId id="2147484104" r:id="rId12"/>
    <p:sldMasterId id="2147484192" r:id="rId13"/>
  </p:sldMasterIdLst>
  <p:notesMasterIdLst>
    <p:notesMasterId r:id="rId53"/>
  </p:notesMasterIdLst>
  <p:sldIdLst>
    <p:sldId id="480" r:id="rId14"/>
    <p:sldId id="261" r:id="rId15"/>
    <p:sldId id="2147381151" r:id="rId16"/>
    <p:sldId id="2147381332" r:id="rId17"/>
    <p:sldId id="2147381344" r:id="rId18"/>
    <p:sldId id="2147381106" r:id="rId19"/>
    <p:sldId id="2147381170" r:id="rId20"/>
    <p:sldId id="2147381172" r:id="rId21"/>
    <p:sldId id="2147381191" r:id="rId22"/>
    <p:sldId id="2147381345" r:id="rId23"/>
    <p:sldId id="2147381168" r:id="rId24"/>
    <p:sldId id="2147381337" r:id="rId25"/>
    <p:sldId id="260" r:id="rId26"/>
    <p:sldId id="2019" r:id="rId27"/>
    <p:sldId id="2147381178" r:id="rId28"/>
    <p:sldId id="262" r:id="rId29"/>
    <p:sldId id="2147381338" r:id="rId30"/>
    <p:sldId id="2147381135" r:id="rId31"/>
    <p:sldId id="483" r:id="rId32"/>
    <p:sldId id="2147381339" r:id="rId33"/>
    <p:sldId id="2147381180" r:id="rId34"/>
    <p:sldId id="2147380872" r:id="rId35"/>
    <p:sldId id="2147381333" r:id="rId36"/>
    <p:sldId id="2147381342" r:id="rId37"/>
    <p:sldId id="2147381341" r:id="rId38"/>
    <p:sldId id="2147380882" r:id="rId39"/>
    <p:sldId id="2147381152" r:id="rId40"/>
    <p:sldId id="2147381115" r:id="rId41"/>
    <p:sldId id="499" r:id="rId42"/>
    <p:sldId id="2147381104" r:id="rId43"/>
    <p:sldId id="2147381028" r:id="rId44"/>
    <p:sldId id="2147381116" r:id="rId45"/>
    <p:sldId id="2147381117" r:id="rId46"/>
    <p:sldId id="2147381118" r:id="rId47"/>
    <p:sldId id="2147381119" r:id="rId48"/>
    <p:sldId id="2147381346" r:id="rId49"/>
    <p:sldId id="2147381347" r:id="rId50"/>
    <p:sldId id="2147381001" r:id="rId51"/>
    <p:sldId id="2147381017" r:id="rId52"/>
  </p:sldIdLst>
  <p:sldSz cx="12192000" cy="6858000"/>
  <p:notesSz cx="6815138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544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3226" cy="49901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1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AE9FA927-17E2-4650-A19D-5B824D4357A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5" y="4786363"/>
            <a:ext cx="5452110" cy="3916115"/>
          </a:xfrm>
          <a:prstGeom prst="rect">
            <a:avLst/>
          </a:prstGeom>
        </p:spPr>
        <p:txBody>
          <a:bodyPr vert="horz" lIns="92300" tIns="46150" rIns="92300" bIns="4615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53226" cy="499011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6679"/>
            <a:ext cx="2953226" cy="499011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9516EC29-F246-4502-B453-1C480EE83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07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995">
              <a:defRPr/>
            </a:pPr>
            <a:fld id="{B969AC6F-4091-4292-8D68-A23DCE1CC451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22995"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175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 электрик, Цвет Majorelle blue, шаблон, Кобальтовая си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9A357C-12DE-701F-D58C-CBE495099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з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8D385-9C5C-42A8-8FE3-3C145D3F2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715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8D385-9C5C-42A8-8FE3-3C145D3F2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470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-Синий-титульный" userDrawn="1">
  <p:cSld name="01-Синий-титульны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8"/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62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16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558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797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56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12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05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341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A1054D-DB3A-46B6-BCF2-579E691C9424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B5043-09B5-4994-9BEA-2D808A9063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07CDC1-1641-4F4D-8CF6-722D43740630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4FEBE-3667-4E2A-824A-755669D436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32E44-39A7-48D1-B42E-B9556EC5E593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FFFDF-F0DD-43DE-9B27-C5DD5C254B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3CA77-8331-4ECD-80AC-73B961A39F35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65B3B-2DCC-44B6-9E39-50AF419546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4397B-51FD-4314-9B03-02DAC8C10D44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FDCC5-C7FB-4F9B-A09B-872639C934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C4323-E78E-4353-A31D-ACB1C425F062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8BE303-3116-43DF-914E-EC993E5369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A5163-889E-456B-ADAC-9E8FB10985B9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B349E-FACD-4C45-9CAA-098187886A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A1054D-DB3A-46B6-BCF2-579E691C9424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B5043-09B5-4994-9BEA-2D808A9063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78E953-37E2-4A17-BF93-382987B8FDF0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AA1B4-7249-4FDA-997C-1E79FCB1A5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FDC551-9930-4002-95F4-7093AB91C04C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6C847-A91F-47B6-9A70-767319CF2D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87513-64C5-4193-A38D-B849944D91CA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9F032-796D-44F6-B7AD-177550D6DB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4ED489-2C3D-42B1-82EE-450979C3C02C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A05C5-873A-4190-8C65-65E50E170D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0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78BA06BC-6254-49C9-807E-51F197636F78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65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бычный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2"/>
          </p:nvPr>
        </p:nvSpPr>
        <p:spPr/>
        <p:txBody>
          <a:bodyPr/>
          <a:lstStyle/>
          <a:p>
            <a:fld id="{8DC4A164-120B-4FEA-82B4-D96073C011C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58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FB0C6-5493-7E4A-90BD-59EF55868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021658-B8CD-FA4A-866B-C3A0A1239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23104-D956-BD4F-9999-B7A6DB5D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FA8FDB-6641-4B42-8A77-973B2FFD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E8AB3-E40E-B24C-B684-3D53874C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333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BE1F7-EF59-E24A-8FE6-563E4B3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90156-B977-4740-BE80-BF3339642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9A5BE-305A-B746-95FC-A5465F64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996D5-D46D-8F4E-8D2A-6F9D04AF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E307DE-ED6E-6A4C-B51A-0C5E79A8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22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7F58E-C1D6-E94D-BC9F-2DDC960E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8F44DF-D457-0742-B02A-9A5348D16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12077-5FB4-8649-A7E5-BC2FE1FE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805C9-A23D-AD4E-BBE4-54A6A146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35A6E7-7703-9245-A26F-206F1F7A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5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AE344-9194-0345-9EEC-A33D0850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87C57-D587-1F4F-90B4-F368CDEC4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D782E-5945-DC47-871C-35F248D57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C640BB-203D-E34A-B5C0-60A5B4E9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D8E2D0-33EB-934F-9A88-71C71830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EC9E6F-A526-5647-8169-B8AD6327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93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0379-796D-3F40-94EC-D3AFAF15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40263C-05CE-3D4E-817B-08AD72059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61609-2122-AA41-BDB3-8C5064F41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7CB8F0-5053-DF4C-BACB-FFCBF702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62FA9-54D6-5547-B1B9-84B329837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9B5B9E-B71C-CF42-B79F-492029B4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C447F4-90BE-D94C-908B-D945F835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A542F-4D3B-8640-A594-D127D702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19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EC61C-9B92-634F-80EA-FCB7425D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5AE656-EA8A-5840-82B1-9A2166D3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7A8657-1A22-C54D-A26B-42A3D067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3FDACB-5F0D-FC4E-A17D-96356BC7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19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58188D-A579-874F-B76C-457E7BEE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C88D8E-D5AC-804A-9928-7A25E14B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AA98E-9A60-B940-8349-D7F6FAFF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050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96100-5040-BA4E-86B0-B3624118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3BAC4A-4E44-7E41-918D-73407F006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4549E9-807E-AF43-B16E-35931C01F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A81D5-C951-C14D-A221-963CE9A4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91348C-39B5-3549-8038-E2C4E658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F36C89-3A70-E94F-8E64-C716BB54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8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DC601-E8C0-DB4A-B261-E656A9B1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810E00-C389-E949-A39D-8146080B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03D223-6945-2649-9FFB-8357A4527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45F3B4-E425-9E4D-98E2-7398D4797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132F82-6711-4040-9014-9F9475CA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507EA-D723-0942-8B31-EF4380E7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13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DA775-9A02-234A-9870-0E764A76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771AB4-CA3D-1D4A-B739-182642A89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09D5C-67AA-894B-8F9F-3F40944F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AF4C9C-D2EF-8746-8D32-BA5777FE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3AB278-2C99-9744-B977-F0FCBE04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17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CAA10-4836-1741-93A0-4A038283E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121E1-A83E-004F-83A9-58ACBE894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B1A1F8-4AD0-EA47-8F56-9B8C0D9A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E09DB8-CC9F-524C-A3D5-C6E510BC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AC5AD2-BEF6-BE45-BAA7-91668632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29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7EC04-DF44-4E6A-99F6-A35774644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D959BB-FEDE-4414-8A36-F2E2A868D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8164F-FF5C-4E3B-9736-376121E6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98B5D-21BD-4776-895C-140C54D3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42C29-5175-4DCC-A6A9-6E306B0D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45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93A85-733A-4BA3-91B2-F82035AF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A3E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2ACE1-8D2B-47D0-AF3D-B3E33AA9F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98348-B99B-4F0E-A96D-5960B112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2163B0-2CFA-47FF-964E-C6B41EC4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9D840E-C83D-4616-A8EA-FB148D45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1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BE210-561D-439B-A81B-8F6DC63B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F5ED50-9394-4C56-B29F-2212669A4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38406-1ABA-40B0-8E03-02FA1951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82076-02CD-45C7-8AD1-429A877D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4DC9D-ECB4-4538-BC69-F20AD5BF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48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87764-D54D-4267-83F4-B913CDC0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F183FC-2FD5-4B82-9B2C-25163EDDC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A5CB47-4C63-4D0C-9160-1939AB8F3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1376AA-0DBC-452D-8C3F-EA7A8132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E90BBE-070E-4BA4-9703-C3BD1A54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A34FA1-D467-4D85-9D74-1768E061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35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6DEFF-811E-4FAA-B84C-E32DF681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9AE05D-C2BB-43CB-9D0C-3B56B4970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3D2580-4691-4C48-9170-8DD4E782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7589F-3411-4C12-BF47-3202C0D47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3798D-DC5D-4BCA-9DF3-8FF51BBF6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F91CC1-FC50-48B9-9367-8C1F885A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23666C-C5FF-45F4-ABC8-8119504C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3542D0-3349-4AEE-8F11-7B98E6D5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2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362D2-68B3-4987-99F2-C1836816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74545C-8BDE-480C-AD1E-8556CBF7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190D4-21D5-4B94-9DA8-BA5C138A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AD18FE-058F-48CC-AD6E-7BADB244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403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7EF3BE-FAFC-452C-9891-96A47F15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9BAA36-592D-485C-9091-E12751AF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FB9456-1060-4FE4-9593-105481A6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27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03AF-E097-4B95-B4BB-AFF86D17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06BF6-77B6-4E52-9274-A1BC1CEE7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F59F88-0756-485F-8728-C1ADCBD88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4CAEA-22A4-454E-B991-F15D6B76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A3A752-AA6F-4CFD-B21D-33B039D5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3CC39-5F61-407D-81B4-E3BC6F03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50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71942-0404-4BA3-A9EC-351BAB0C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1DAD9D-4EDB-4606-975F-3A345A492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84BEA-4333-4761-A61F-AD09E8170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664795-C5BC-45F0-B738-4C24F5B2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066D0E-1C23-4E45-8485-6B0545AD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599DF2-839B-4A58-B005-2B0214D2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80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FB21A-25F2-4A3D-B7E6-88D70C11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666E3-0D8A-417D-8ED6-368F61BAF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D735BE-6ADB-4A86-951D-576FB521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83725-DF68-4D98-A63B-C4AADB6E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DA4D0-6986-47CD-90DF-CA01F318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57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D8C2D3-CC19-40C9-B93C-0F4C84D10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A2A6D8-4A66-47F5-9521-1D7FCB094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8A9E47-5C81-4D22-8D37-6B9DAF2A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C0007-BDE2-4D2B-8402-78A55492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2C75D-4042-4202-8835-6ED63D20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17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фо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4C28FB-8CFD-48FC-B6C5-82A3AE8DE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sz="4400" b="1">
              <a:solidFill>
                <a:schemeClr val="bg1"/>
              </a:solidFill>
              <a:latin typeface="DIN Condensed " panose="020B0606040000020204" pitchFamily="34" charset="-52"/>
              <a:ea typeface="DIN Condensed " panose="020B0606040000020204" pitchFamily="34" charset="-52"/>
            </a:endParaRPr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9D183967-737E-4F6D-9F41-77B297756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1290" y="6459815"/>
            <a:ext cx="678671" cy="26583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15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8D385-9C5C-42A8-8FE3-3C145D3F2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379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з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8D385-9C5C-42A8-8FE3-3C145D3F2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033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1"/>
            <a:ext cx="10363201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1D35DC3-6C18-B5E1-834A-1F6CC26BC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95EDD8CD-280C-1BFE-3E80-13AC34AD45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C3BA-6978-483E-89D8-2333557374B1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1558F52-0C6D-2181-5977-B58AEC13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65A05-2D82-437F-A947-4ABD6286A7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1545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E07C2B8-127E-D26C-F53E-91C90B2080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1D34FD3-1FDF-9F23-08D1-07AD4971E5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54D2-97A0-4343-B2EE-C3F4B883A7BC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C46AAA2-19DC-D617-8366-011D0266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177CE-67B6-4405-AA84-951D60E1A7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482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695EF917-1FF3-F963-17B4-AAD811B817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26E6C62-76B5-4A9D-043A-2E3B62FC38A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F5816-E934-42B2-B133-F7E54EC63314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0656216E-94DB-BB82-52AC-65FBB55E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2F585-31FA-42EC-839A-AE0E459DC9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1763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358B8509-FB31-9055-93A0-6B1DA6FAF7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5A41434F-3893-A03B-49A6-C89D4007819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A9CFD-2BF8-4321-BE3F-F48854B80A0F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102DFE9-839A-EE71-812A-B87C4A5D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5BB75-EF4D-48A3-94E8-9D95DA8304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491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932565B5-53B1-5270-6F0A-14333B43E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B0ACE950-3C73-8983-3D67-F58BD42CB9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B616-FF21-441A-A556-3A1C87485087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DB76B35-9367-FAFA-DE0E-487DA970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6AF04-041B-4310-95BE-B413DEFD62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879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C7BE9-DC81-F85C-5E9D-F59B52A7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CF37-9411-4AB1-A68A-ADC4A5564987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7000CD-DFFE-33C2-11E0-EB7A431C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E894E-B89B-E71F-052E-6DEE6DAE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C9D89-50F7-4D68-BC74-E581B0BBF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8753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14B65B-2DAB-053E-6F29-D0963B71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F73EE-1AFE-4C9E-9854-CB6B33956239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563C94-98DF-8E01-7BF4-FE0E4F9B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F94-54F9-2B1B-BB92-7BD2130A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4AE26-2FC6-47F9-8482-2DC42540A0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412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F51B2-AED1-3100-5A81-9750EC1A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22A6-4014-4EF2-9DEC-8B7E31D62BD7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6193-9665-2C3F-F143-F5A2AE21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8BA61-569E-AE93-1CA0-8E3A182D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B8C43-6F26-419D-BA4B-DA4511EA01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85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3B7D619-4CE2-BF5F-5760-AF6F8BD3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EAA2-A205-4899-B1B0-BEBA012FC62D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0DAF53A-DB42-C2C5-58BA-EF165655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33EF39-9AE2-05B2-5E0E-B92FB27A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CD70B-7715-4145-8431-5A49DFC1A8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814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BDE849E-A0F0-E7AD-D932-26F56F6D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A5D19-182B-4681-9021-B667F6F05CA9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EDDCCE4-48D4-7BBE-75AE-37100678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F98CC9E-313D-325B-52FB-397DBF83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F183F-4063-4DBF-AAFC-2E4DDB55C9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351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6D14B9AF-E616-5104-8C4A-D18F400C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B2F23-11B6-4628-B81D-D53F84C6ACDD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2D9DA71-AFFF-86F2-72E4-D7B3CF62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D62E829-4A44-C50C-B57F-2F0B4379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D757A-0BCA-4A8A-AA7E-0B0C8CBDFB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957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D60936D-F9E2-2F23-253D-03581AF4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748F-ECA4-4C45-B3F9-0F91474252C3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7E3E0E6-E6A4-B2DB-0F01-ECB17D77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DB1FF45-87D6-2802-BCE6-B815AC1A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3A372-6C5C-4DFF-80ED-7ACB3C130E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9527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9" indent="0">
              <a:buNone/>
              <a:defRPr sz="1200"/>
            </a:lvl2pPr>
            <a:lvl3pPr marL="914358" indent="0">
              <a:buNone/>
              <a:defRPr sz="1000"/>
            </a:lvl3pPr>
            <a:lvl4pPr marL="1371536" indent="0">
              <a:buNone/>
              <a:defRPr sz="900"/>
            </a:lvl4pPr>
            <a:lvl5pPr marL="1828715" indent="0">
              <a:buNone/>
              <a:defRPr sz="900"/>
            </a:lvl5pPr>
            <a:lvl6pPr marL="2285894" indent="0">
              <a:buNone/>
              <a:defRPr sz="900"/>
            </a:lvl6pPr>
            <a:lvl7pPr marL="2743073" indent="0">
              <a:buNone/>
              <a:defRPr sz="900"/>
            </a:lvl7pPr>
            <a:lvl8pPr marL="3200252" indent="0">
              <a:buNone/>
              <a:defRPr sz="900"/>
            </a:lvl8pPr>
            <a:lvl9pPr marL="365743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1FB7ED4-1CE8-5143-5CCC-F8C500B4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CCB0-0155-4C4D-A05C-45616FB0443D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0F8A46F-7928-2D6F-35A7-76A10D3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079C407-516D-0BB2-D395-7D096F9F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2D4AF-84B9-4D4E-AC10-FDC44C8C94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5233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9" indent="0">
              <a:buNone/>
              <a:defRPr sz="1200"/>
            </a:lvl2pPr>
            <a:lvl3pPr marL="914358" indent="0">
              <a:buNone/>
              <a:defRPr sz="1000"/>
            </a:lvl3pPr>
            <a:lvl4pPr marL="1371536" indent="0">
              <a:buNone/>
              <a:defRPr sz="900"/>
            </a:lvl4pPr>
            <a:lvl5pPr marL="1828715" indent="0">
              <a:buNone/>
              <a:defRPr sz="900"/>
            </a:lvl5pPr>
            <a:lvl6pPr marL="2285894" indent="0">
              <a:buNone/>
              <a:defRPr sz="900"/>
            </a:lvl6pPr>
            <a:lvl7pPr marL="2743073" indent="0">
              <a:buNone/>
              <a:defRPr sz="900"/>
            </a:lvl7pPr>
            <a:lvl8pPr marL="3200252" indent="0">
              <a:buNone/>
              <a:defRPr sz="900"/>
            </a:lvl8pPr>
            <a:lvl9pPr marL="365743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D705237-37FC-4913-28A5-27EE3BF5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FF3F3-3E16-4E00-9A4B-2339A8F76C21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E53D884-CD57-F58C-1A02-2E01A8BF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36C0796-B5BE-2CD8-D6A0-9F1E9ABD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31803-AEFA-4C40-A5F7-EE5AD66494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3938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206E6-5E4F-DBDB-F02F-9600A395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D8CF-B1F5-4447-93C4-A911CFA9B94D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F949B0-A9E3-BAEA-D5F5-7E2DBB17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96429-2CB7-D948-5AF9-D336EAAB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B834D-328F-4DA3-BE46-A92D9EEB43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3534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23C48-81E5-CEF4-AA49-CAAA6773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1162-FACA-4CFF-AA4B-67F4292196DD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3262A-666F-0B85-D6A0-93635B692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3F58BC-067E-8559-C8F1-754FE345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16156-EE95-4E07-BF7F-CB408B55D6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557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262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ний фо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4C28FB-8CFD-48FC-B6C5-82A3AE8DE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sz="4400" b="1">
              <a:solidFill>
                <a:schemeClr val="bg1"/>
              </a:solidFill>
              <a:latin typeface="DIN Condensed " panose="020B0606040000020204" pitchFamily="34" charset="-52"/>
              <a:ea typeface="DIN Condensed " panose="020B0606040000020204" pitchFamily="34" charset="-52"/>
            </a:endParaRPr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9D183967-737E-4F6D-9F41-77B297756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1290" y="6459815"/>
            <a:ext cx="678671" cy="26583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03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Обычный 108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10"/>
          </p:nvPr>
        </p:nvSpPr>
        <p:spPr/>
        <p:txBody>
          <a:bodyPr/>
          <a:lstStyle/>
          <a:p>
            <a:fld id="{6224AED5-070B-4E6F-AEFE-306A191A0F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6623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258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545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18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51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282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68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63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2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1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240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251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0062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8955" y="298449"/>
            <a:ext cx="962469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66678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560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66678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9992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1840" y="1648205"/>
            <a:ext cx="4523105" cy="3756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02754" y="1648205"/>
            <a:ext cx="4316095" cy="3938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5538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665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6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Holder 2">
            <a:extLst>
              <a:ext uri="{FF2B5EF4-FFF2-40B4-BE49-F238E27FC236}">
                <a16:creationId xmlns:a16="http://schemas.microsoft.com/office/drawing/2014/main" id="{B232516B-070D-B2DA-75A4-20B1229D3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30723" name="Holder 3">
            <a:extLst>
              <a:ext uri="{FF2B5EF4-FFF2-40B4-BE49-F238E27FC236}">
                <a16:creationId xmlns:a16="http://schemas.microsoft.com/office/drawing/2014/main" id="{5D5AB598-EEE3-ED59-128F-C6D10A2C4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77976"/>
            <a:ext cx="1097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4FE0BEC-484D-D0E3-4702-2346782B042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964" y="6378576"/>
            <a:ext cx="39020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AACFAB9-72E2-24D5-7E19-2A84B25E44E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1" y="6378576"/>
            <a:ext cx="28035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0912EC-682D-4353-9C67-6A63094838AB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45ED81D8-61C9-AAC3-CD30-E4657F746D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876" y="6378576"/>
            <a:ext cx="2803525" cy="2769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A3C2B78C-F47E-454E-9F77-25B21C47F7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552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179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358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536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715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76212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554012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8302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10802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386166">
        <a:defRPr>
          <a:latin typeface="+mn-lt"/>
          <a:ea typeface="+mn-ea"/>
          <a:cs typeface="+mn-cs"/>
        </a:defRPr>
      </a:lvl6pPr>
      <a:lvl7pPr marL="1663399">
        <a:defRPr>
          <a:latin typeface="+mn-lt"/>
          <a:ea typeface="+mn-ea"/>
          <a:cs typeface="+mn-cs"/>
        </a:defRPr>
      </a:lvl7pPr>
      <a:lvl8pPr marL="1940633">
        <a:defRPr>
          <a:latin typeface="+mn-lt"/>
          <a:ea typeface="+mn-ea"/>
          <a:cs typeface="+mn-cs"/>
        </a:defRPr>
      </a:lvl8pPr>
      <a:lvl9pPr marL="22178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33">
        <a:defRPr>
          <a:latin typeface="+mn-lt"/>
          <a:ea typeface="+mn-ea"/>
          <a:cs typeface="+mn-cs"/>
        </a:defRPr>
      </a:lvl2pPr>
      <a:lvl3pPr marL="554466">
        <a:defRPr>
          <a:latin typeface="+mn-lt"/>
          <a:ea typeface="+mn-ea"/>
          <a:cs typeface="+mn-cs"/>
        </a:defRPr>
      </a:lvl3pPr>
      <a:lvl4pPr marL="831699">
        <a:defRPr>
          <a:latin typeface="+mn-lt"/>
          <a:ea typeface="+mn-ea"/>
          <a:cs typeface="+mn-cs"/>
        </a:defRPr>
      </a:lvl4pPr>
      <a:lvl5pPr marL="1108933">
        <a:defRPr>
          <a:latin typeface="+mn-lt"/>
          <a:ea typeface="+mn-ea"/>
          <a:cs typeface="+mn-cs"/>
        </a:defRPr>
      </a:lvl5pPr>
      <a:lvl6pPr marL="1386166">
        <a:defRPr>
          <a:latin typeface="+mn-lt"/>
          <a:ea typeface="+mn-ea"/>
          <a:cs typeface="+mn-cs"/>
        </a:defRPr>
      </a:lvl6pPr>
      <a:lvl7pPr marL="1663399">
        <a:defRPr>
          <a:latin typeface="+mn-lt"/>
          <a:ea typeface="+mn-ea"/>
          <a:cs typeface="+mn-cs"/>
        </a:defRPr>
      </a:lvl7pPr>
      <a:lvl8pPr marL="1940633">
        <a:defRPr>
          <a:latin typeface="+mn-lt"/>
          <a:ea typeface="+mn-ea"/>
          <a:cs typeface="+mn-cs"/>
        </a:defRPr>
      </a:lvl8pPr>
      <a:lvl9pPr marL="2217866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90E69312-C0EB-59C7-836A-B2F7CCDBC2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480337A7-B269-098F-994A-21448DC0A5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5ADDC-1826-171F-BE65-38E45C2EB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2CA072-C2F4-4261-9BB6-50713695A71E}" type="datetimeFigureOut">
              <a:rPr lang="ru-RU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5DA49-A205-0F54-CC56-627A563AC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C9083-CF96-80F7-9FBC-20B11F1B4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436B82E-FA57-40AA-8741-D2B037C832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60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191" r:id="rId12"/>
    <p:sldLayoutId id="2147484199" r:id="rId13"/>
    <p:sldLayoutId id="21474842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84" indent="-3428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6" indent="-28573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6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5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3" indent="-228589" algn="l" defTabSz="914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161D50-BD3A-834D-9226-7CB4DD063DF3}" type="datetimeFigureOut">
              <a:rPr lang="ru-RU"/>
              <a:t>05.05.2026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2B5FE-774B-A14D-8452-57238A8C417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542" y="85801"/>
            <a:ext cx="11538915" cy="63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3E40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63058" y="1288541"/>
            <a:ext cx="6199505" cy="4081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66678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11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9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11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419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6165">
        <a:defRPr>
          <a:latin typeface="+mn-lt"/>
          <a:ea typeface="+mn-ea"/>
          <a:cs typeface="+mn-cs"/>
        </a:defRPr>
      </a:lvl2pPr>
      <a:lvl3pPr marL="552330">
        <a:defRPr>
          <a:latin typeface="+mn-lt"/>
          <a:ea typeface="+mn-ea"/>
          <a:cs typeface="+mn-cs"/>
        </a:defRPr>
      </a:lvl3pPr>
      <a:lvl4pPr marL="828495">
        <a:defRPr>
          <a:latin typeface="+mn-lt"/>
          <a:ea typeface="+mn-ea"/>
          <a:cs typeface="+mn-cs"/>
        </a:defRPr>
      </a:lvl4pPr>
      <a:lvl5pPr marL="1104659">
        <a:defRPr>
          <a:latin typeface="+mn-lt"/>
          <a:ea typeface="+mn-ea"/>
          <a:cs typeface="+mn-cs"/>
        </a:defRPr>
      </a:lvl5pPr>
      <a:lvl6pPr marL="1380824">
        <a:defRPr>
          <a:latin typeface="+mn-lt"/>
          <a:ea typeface="+mn-ea"/>
          <a:cs typeface="+mn-cs"/>
        </a:defRPr>
      </a:lvl6pPr>
      <a:lvl7pPr marL="1656989">
        <a:defRPr>
          <a:latin typeface="+mn-lt"/>
          <a:ea typeface="+mn-ea"/>
          <a:cs typeface="+mn-cs"/>
        </a:defRPr>
      </a:lvl7pPr>
      <a:lvl8pPr marL="1933153">
        <a:defRPr>
          <a:latin typeface="+mn-lt"/>
          <a:ea typeface="+mn-ea"/>
          <a:cs typeface="+mn-cs"/>
        </a:defRPr>
      </a:lvl8pPr>
      <a:lvl9pPr marL="22093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6165">
        <a:defRPr>
          <a:latin typeface="+mn-lt"/>
          <a:ea typeface="+mn-ea"/>
          <a:cs typeface="+mn-cs"/>
        </a:defRPr>
      </a:lvl2pPr>
      <a:lvl3pPr marL="552330">
        <a:defRPr>
          <a:latin typeface="+mn-lt"/>
          <a:ea typeface="+mn-ea"/>
          <a:cs typeface="+mn-cs"/>
        </a:defRPr>
      </a:lvl3pPr>
      <a:lvl4pPr marL="828495">
        <a:defRPr>
          <a:latin typeface="+mn-lt"/>
          <a:ea typeface="+mn-ea"/>
          <a:cs typeface="+mn-cs"/>
        </a:defRPr>
      </a:lvl4pPr>
      <a:lvl5pPr marL="1104659">
        <a:defRPr>
          <a:latin typeface="+mn-lt"/>
          <a:ea typeface="+mn-ea"/>
          <a:cs typeface="+mn-cs"/>
        </a:defRPr>
      </a:lvl5pPr>
      <a:lvl6pPr marL="1380824">
        <a:defRPr>
          <a:latin typeface="+mn-lt"/>
          <a:ea typeface="+mn-ea"/>
          <a:cs typeface="+mn-cs"/>
        </a:defRPr>
      </a:lvl6pPr>
      <a:lvl7pPr marL="1656989">
        <a:defRPr>
          <a:latin typeface="+mn-lt"/>
          <a:ea typeface="+mn-ea"/>
          <a:cs typeface="+mn-cs"/>
        </a:defRPr>
      </a:lvl7pPr>
      <a:lvl8pPr marL="1933153">
        <a:defRPr>
          <a:latin typeface="+mn-lt"/>
          <a:ea typeface="+mn-ea"/>
          <a:cs typeface="+mn-cs"/>
        </a:defRPr>
      </a:lvl8pPr>
      <a:lvl9pPr marL="2209318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1C2CC0-AC76-4F93-AA77-8BD99BAB64A7}" type="datetimeFigureOut">
              <a:rPr lang="ru-RU" smtClean="0"/>
              <a:pPr>
                <a:defRPr/>
              </a:pPr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566BC9-A19B-4813-9530-8CB3DA1C8C3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98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853" name="PlaceHolder 3"/>
          <p:cNvSpPr>
            <a:spLocks noGrp="1"/>
          </p:cNvSpPr>
          <p:nvPr>
            <p:ph type="sldNum" idx="50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900" b="0" u="none" strike="noStrik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F3D1598-9655-4D98-B64F-1D779E009397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66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bg object 16"/>
          <p:cNvSpPr/>
          <p:nvPr/>
        </p:nvSpPr>
        <p:spPr>
          <a:xfrm>
            <a:off x="0" y="6349680"/>
            <a:ext cx="507600" cy="507600"/>
          </a:xfrm>
          <a:custGeom>
            <a:avLst/>
            <a:gdLst>
              <a:gd name="textAreaLeft" fmla="*/ 0 w 507600"/>
              <a:gd name="textAreaRight" fmla="*/ 508320 w 507600"/>
              <a:gd name="textAreaTop" fmla="*/ 0 h 507600"/>
              <a:gd name="textAreaBottom" fmla="*/ 508320 h 507600"/>
            </a:gdLst>
            <a:ahLst/>
            <a:cxnLst/>
            <a:rect l="textAreaLeft" t="textAreaTop" r="textAreaRight" b="textAreaBottom"/>
            <a:pathLst>
              <a:path w="838200" h="83820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4285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09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2" name="bg object 17"/>
          <p:cNvSpPr/>
          <p:nvPr/>
        </p:nvSpPr>
        <p:spPr>
          <a:xfrm>
            <a:off x="11684160" y="0"/>
            <a:ext cx="507600" cy="507600"/>
          </a:xfrm>
          <a:custGeom>
            <a:avLst/>
            <a:gdLst>
              <a:gd name="textAreaLeft" fmla="*/ 0 w 507600"/>
              <a:gd name="textAreaRight" fmla="*/ 508320 w 507600"/>
              <a:gd name="textAreaTop" fmla="*/ 0 h 507600"/>
              <a:gd name="textAreaBottom" fmla="*/ 508320 h 507600"/>
            </a:gdLst>
            <a:ahLst/>
            <a:cxnLst/>
            <a:rect l="textAreaLeft" t="textAreaTop" r="textAreaRight" b="textAreaBottom"/>
            <a:pathLst>
              <a:path w="838200" h="83820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4285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09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3" name="bg object 18"/>
          <p:cNvSpPr/>
          <p:nvPr/>
        </p:nvSpPr>
        <p:spPr>
          <a:xfrm>
            <a:off x="11684160" y="6349680"/>
            <a:ext cx="507600" cy="507600"/>
          </a:xfrm>
          <a:custGeom>
            <a:avLst/>
            <a:gdLst>
              <a:gd name="textAreaLeft" fmla="*/ 0 w 507600"/>
              <a:gd name="textAreaRight" fmla="*/ 508320 w 507600"/>
              <a:gd name="textAreaTop" fmla="*/ 0 h 507600"/>
              <a:gd name="textAreaBottom" fmla="*/ 508320 h 507600"/>
            </a:gdLst>
            <a:ahLst/>
            <a:cxnLst/>
            <a:rect l="textAreaLeft" t="textAreaTop" r="textAreaRight" b="textAreaBottom"/>
            <a:pathLst>
              <a:path w="838200" h="83820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4285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09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</a:p>
        </p:txBody>
      </p:sp>
      <p:sp>
        <p:nvSpPr>
          <p:cNvPr id="326" name="PlaceHolder 3"/>
          <p:cNvSpPr>
            <a:spLocks noGrp="1"/>
          </p:cNvSpPr>
          <p:nvPr>
            <p:ph type="ftr" idx="181"/>
          </p:nvPr>
        </p:nvSpPr>
        <p:spPr>
          <a:xfrm>
            <a:off x="4145400" y="6378120"/>
            <a:ext cx="390060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27" name="PlaceHolder 4"/>
          <p:cNvSpPr>
            <a:spLocks noGrp="1"/>
          </p:cNvSpPr>
          <p:nvPr>
            <p:ph type="sldNum" idx="182"/>
          </p:nvPr>
        </p:nvSpPr>
        <p:spPr>
          <a:xfrm>
            <a:off x="8778240" y="6378120"/>
            <a:ext cx="280332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8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839D7A2-79EC-43CB-959D-5A339CC5D8A3}" type="slidenum">
              <a:rPr lang="ru-RU" sz="18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ru-RU" sz="18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 type="dt" idx="183"/>
          </p:nvPr>
        </p:nvSpPr>
        <p:spPr>
          <a:xfrm>
            <a:off x="609480" y="6378120"/>
            <a:ext cx="2803320" cy="27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  <p:extLst>
      <p:ext uri="{BB962C8B-B14F-4D97-AF65-F5344CB8AC3E}">
        <p14:creationId xmlns:p14="http://schemas.microsoft.com/office/powerpoint/2010/main" val="151768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EA4B3-8EA9-8F44-B56D-933A282A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010A9D-D573-654E-B65E-C890BFBF9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529B4-A0E8-A44C-85ED-45348F8D7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63BBE-88B9-ED4A-B192-9F5C034C86A9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86AD3-FFA5-3241-A598-03DEEFAD0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0A573-EE29-DB44-945C-D317076A0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60F0-394B-7C43-85B8-0FB3079EF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0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2A117-3D90-478D-9854-53233840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65D3EB-84D3-449F-B6EA-6F25E57D2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EA865-7965-460A-AF45-1541E1655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8E40-DC79-45CB-A140-85E79BF3DCFE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C9DB1-31C2-4737-BC0A-70E6B852B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FCC186-8065-4EED-B84F-D33DF0F74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6D833-8797-4E42-B6C1-E78949120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0676D6DD-799E-41F9-9784-FA41A59EE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290" y="6459815"/>
            <a:ext cx="678671" cy="265838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7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420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hyperlink" Target="https://uchitel.club/constructor-profile-school?utm_source=cp&amp;utm_medium=offline&amp;utm_campaign=Orel&amp;utm_content=25.08.25&amp;utm_term=Strukova" TargetMode="Externa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go.prosv.ru/kkFTJn" TargetMode="External"/><Relationship Id="rId11" Type="http://schemas.openxmlformats.org/officeDocument/2006/relationships/image" Target="../media/image62.png"/><Relationship Id="rId5" Type="http://schemas.openxmlformats.org/officeDocument/2006/relationships/hyperlink" Target="NULL" TargetMode="External"/><Relationship Id="rId10" Type="http://schemas.openxmlformats.org/officeDocument/2006/relationships/image" Target="../media/image61.jp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7.png"/><Relationship Id="rId4" Type="http://schemas.openxmlformats.org/officeDocument/2006/relationships/hyperlink" Target="https://disk.yandex.ru/d/6q_6AWwxQK0jx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vkvideo.ru/video-215962627_456240137?list=ln-bjyIjmsnkIo9LBMklK" TargetMode="External"/><Relationship Id="rId3" Type="http://schemas.openxmlformats.org/officeDocument/2006/relationships/hyperlink" Target="https://edsoo.ru/mr-agroklassy/" TargetMode="External"/><Relationship Id="rId7" Type="http://schemas.openxmlformats.org/officeDocument/2006/relationships/hyperlink" Target="https://edsoo.ru/2025/03/25/prikaz-o-vnesenii-izmeneniya-v-podpunkt-18-3-1-punkta-18-3-federalnogo-gosudarstvennogo-obrazovatelnogo-standarta-srednego-obshhego-obrazovaniya-utverzhdennogo-prikazom-ministerstva-obrazovaniya-i-na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Relationship Id="rId6" Type="http://schemas.openxmlformats.org/officeDocument/2006/relationships/hyperlink" Target="https://ipk.68edu.ru/proekty/professionalnoe-samoopredelenie-obuchayushchikhsya/agroklassy.php" TargetMode="External"/><Relationship Id="rId5" Type="http://schemas.openxmlformats.org/officeDocument/2006/relationships/hyperlink" Target="https://vk.com/video-215962627_456240000?list=ln-B5VjTOhmJNDWvBmxjM" TargetMode="External"/><Relationship Id="rId10" Type="http://schemas.openxmlformats.org/officeDocument/2006/relationships/hyperlink" Target="https://edsoo.ru/kartoteka_agroklassy/" TargetMode="External"/><Relationship Id="rId4" Type="http://schemas.openxmlformats.org/officeDocument/2006/relationships/hyperlink" Target="https://edsoo.ru/wp-content/uploads/2024/07/mr-agroprofil_24.07.2024.pdf" TargetMode="External"/><Relationship Id="rId9" Type="http://schemas.openxmlformats.org/officeDocument/2006/relationships/hyperlink" Target="https://edsoo.ru/wp-content/uploads/2024/10/agroklassy_24.10.24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classes.svoevagro.ru/lesson_showcase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hyperlink" Target="https://prosv.ru/product/fizika-10-klass-uchebnik-uglublyonnii-uroven01/" TargetMode="External"/><Relationship Id="rId18" Type="http://schemas.openxmlformats.org/officeDocument/2006/relationships/image" Target="../media/image88.png"/><Relationship Id="rId26" Type="http://schemas.openxmlformats.org/officeDocument/2006/relationships/image" Target="../media/image95.png"/><Relationship Id="rId3" Type="http://schemas.openxmlformats.org/officeDocument/2006/relationships/image" Target="../media/image77.jpg"/><Relationship Id="rId21" Type="http://schemas.openxmlformats.org/officeDocument/2006/relationships/image" Target="../media/image90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17" Type="http://schemas.openxmlformats.org/officeDocument/2006/relationships/hyperlink" Target="https://prosv.ru/product/tehnologii-bespilotnih-letatel-nih-apparatov-uchebnik-10-11-kl01/" TargetMode="External"/><Relationship Id="rId25" Type="http://schemas.openxmlformats.org/officeDocument/2006/relationships/image" Target="../media/image94.jpg"/><Relationship Id="rId2" Type="http://schemas.openxmlformats.org/officeDocument/2006/relationships/image" Target="../media/image76.png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24" Type="http://schemas.openxmlformats.org/officeDocument/2006/relationships/image" Target="../media/image93.png"/><Relationship Id="rId5" Type="http://schemas.openxmlformats.org/officeDocument/2006/relationships/image" Target="../media/image79.png"/><Relationship Id="rId15" Type="http://schemas.openxmlformats.org/officeDocument/2006/relationships/hyperlink" Target="https://prosv.ru/product/fizika-10-klass-uglublyonnii-uroven-shkol-nii-praktikum01/" TargetMode="External"/><Relationship Id="rId23" Type="http://schemas.openxmlformats.org/officeDocument/2006/relationships/image" Target="../media/image92.jpg"/><Relationship Id="rId10" Type="http://schemas.openxmlformats.org/officeDocument/2006/relationships/hyperlink" Target="https://prosv.ru/product/fizika-inzheneri-buduschego-7-klass-uglublyonnii-uroven-uchebnik-v-2-h-chastyah-chast-1101/" TargetMode="External"/><Relationship Id="rId19" Type="http://schemas.openxmlformats.org/officeDocument/2006/relationships/hyperlink" Target="https://prosv.ru/product/cherchenie-konstruirovanie-grafika-10-11-klassi-uchebnoe-posobie-v-2-chastyah-chast-1181230901/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6.png"/><Relationship Id="rId2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101.jpg"/><Relationship Id="rId3" Type="http://schemas.openxmlformats.org/officeDocument/2006/relationships/hyperlink" Target="https://prosv.ru/product/informatika-uu-7-klass-v-2-chastyah-chast-1101/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99.jpg"/><Relationship Id="rId17" Type="http://schemas.openxmlformats.org/officeDocument/2006/relationships/image" Target="../media/image100.png"/><Relationship Id="rId2" Type="http://schemas.openxmlformats.org/officeDocument/2006/relationships/image" Target="../media/image96.png"/><Relationship Id="rId16" Type="http://schemas.openxmlformats.org/officeDocument/2006/relationships/hyperlink" Target="https://prosv.ru/product/iskusstvennii-intellekt-5-6-klassi-uchebnoe-posobie191949901/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8.png"/><Relationship Id="rId11" Type="http://schemas.openxmlformats.org/officeDocument/2006/relationships/image" Target="../media/image82.png"/><Relationship Id="rId5" Type="http://schemas.openxmlformats.org/officeDocument/2006/relationships/hyperlink" Target="https://prosv.ru/product/informatika-7-klass-uchebnoe-posobie-v-2-ch-chast-101/" TargetMode="External"/><Relationship Id="rId15" Type="http://schemas.openxmlformats.org/officeDocument/2006/relationships/image" Target="../media/image77.jpg"/><Relationship Id="rId10" Type="http://schemas.openxmlformats.org/officeDocument/2006/relationships/image" Target="../media/image81.png"/><Relationship Id="rId19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80.pn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hyperlink" Target="https://bvbinfo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pk.68edu.ru/proekty/professionalnoe-samoopredelenie-obuchayushchikhsya/regionalnyy-aspekt/rossiya-moi-gorizonty-regionalnyy-komponent/" TargetMode="Externa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760927-5766-405C-BC6F-124A2CD3AB62}"/>
              </a:ext>
            </a:extLst>
          </p:cNvPr>
          <p:cNvSpPr/>
          <p:nvPr/>
        </p:nvSpPr>
        <p:spPr>
          <a:xfrm>
            <a:off x="0" y="0"/>
            <a:ext cx="12192000" cy="2357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B61B4E8-8307-480F-9865-450BA1A90E1F}"/>
              </a:ext>
            </a:extLst>
          </p:cNvPr>
          <p:cNvCxnSpPr>
            <a:cxnSpLocks/>
          </p:cNvCxnSpPr>
          <p:nvPr/>
        </p:nvCxnSpPr>
        <p:spPr>
          <a:xfrm>
            <a:off x="9878629" y="359847"/>
            <a:ext cx="18392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B4EA79-F935-44A7-864D-159699FDD7F9}"/>
              </a:ext>
            </a:extLst>
          </p:cNvPr>
          <p:cNvSpPr txBox="1"/>
          <p:nvPr/>
        </p:nvSpPr>
        <p:spPr>
          <a:xfrm>
            <a:off x="623280" y="3331521"/>
            <a:ext cx="91101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ЕДИНЫЕ ПОДХОДЫ К ПРОФЕССИОНАЛЬНОМУ </a:t>
            </a:r>
          </a:p>
          <a:p>
            <a:pPr lvl="0">
              <a:defRPr/>
            </a:pPr>
            <a:r>
              <a:rPr lang="ru-RU" sz="2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ОРИЕНТИРОВАНИЮ ШКОЛЬНИКОВ ЧЕРЕЗ ДЕЯТЕЛЬНОСТЬ ПРОФИЛЬНЫХ ПРЕДПРОФЕССИОНАЛЬНЫХ КЛАССОВ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4F9AE-BB0F-4E7E-8555-D79FD08A3CD1}"/>
              </a:ext>
            </a:extLst>
          </p:cNvPr>
          <p:cNvSpPr txBox="1"/>
          <p:nvPr/>
        </p:nvSpPr>
        <p:spPr>
          <a:xfrm>
            <a:off x="629048" y="5617912"/>
            <a:ext cx="1004186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Нехорошева Оксана Николаевна,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проректор по учебной работе и профориентации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ТОГОАУ ДПО «Институт повышения квалификации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работников образования»</a:t>
            </a:r>
          </a:p>
        </p:txBody>
      </p:sp>
      <p:sp>
        <p:nvSpPr>
          <p:cNvPr id="29" name="Freeform 40">
            <a:extLst>
              <a:ext uri="{FF2B5EF4-FFF2-40B4-BE49-F238E27FC236}">
                <a16:creationId xmlns:a16="http://schemas.microsoft.com/office/drawing/2014/main" id="{2CF4FA10-A05C-41FC-BFFB-5581A78374EC}"/>
              </a:ext>
            </a:extLst>
          </p:cNvPr>
          <p:cNvSpPr>
            <a:spLocks noGrp="1"/>
          </p:cNvSpPr>
          <p:nvPr/>
        </p:nvSpPr>
        <p:spPr>
          <a:xfrm>
            <a:off x="10102685" y="3181458"/>
            <a:ext cx="3869895" cy="342900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40">
            <a:extLst>
              <a:ext uri="{FF2B5EF4-FFF2-40B4-BE49-F238E27FC236}">
                <a16:creationId xmlns:a16="http://schemas.microsoft.com/office/drawing/2014/main" id="{EDA25F35-FDBB-4EE6-BE07-C627A3637F79}"/>
              </a:ext>
            </a:extLst>
          </p:cNvPr>
          <p:cNvSpPr>
            <a:spLocks noGrp="1"/>
          </p:cNvSpPr>
          <p:nvPr/>
        </p:nvSpPr>
        <p:spPr>
          <a:xfrm>
            <a:off x="8846170" y="1912232"/>
            <a:ext cx="2871712" cy="254454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40">
            <a:extLst>
              <a:ext uri="{FF2B5EF4-FFF2-40B4-BE49-F238E27FC236}">
                <a16:creationId xmlns:a16="http://schemas.microsoft.com/office/drawing/2014/main" id="{7D84BF72-7F51-486D-A768-515B96430AE6}"/>
              </a:ext>
            </a:extLst>
          </p:cNvPr>
          <p:cNvSpPr>
            <a:spLocks noGrp="1"/>
          </p:cNvSpPr>
          <p:nvPr/>
        </p:nvSpPr>
        <p:spPr>
          <a:xfrm>
            <a:off x="10377092" y="496324"/>
            <a:ext cx="1340789" cy="1188034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E342798D-696A-458E-BB04-59145A8A63AF}"/>
              </a:ext>
            </a:extLst>
          </p:cNvPr>
          <p:cNvSpPr>
            <a:spLocks noGrp="1"/>
          </p:cNvSpPr>
          <p:nvPr/>
        </p:nvSpPr>
        <p:spPr>
          <a:xfrm>
            <a:off x="6096000" y="6199629"/>
            <a:ext cx="1486045" cy="1316742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2C35668D-5C19-4E02-AF0E-E13044E50FD9}"/>
              </a:ext>
            </a:extLst>
          </p:cNvPr>
          <p:cNvSpPr>
            <a:spLocks noGrp="1"/>
          </p:cNvSpPr>
          <p:nvPr/>
        </p:nvSpPr>
        <p:spPr>
          <a:xfrm>
            <a:off x="7383025" y="5825115"/>
            <a:ext cx="886321" cy="785343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0EA712F9-0B0C-4BE4-99A7-4A5EF2AED83E}"/>
              </a:ext>
            </a:extLst>
          </p:cNvPr>
          <p:cNvSpPr>
            <a:spLocks noGrp="1"/>
          </p:cNvSpPr>
          <p:nvPr/>
        </p:nvSpPr>
        <p:spPr>
          <a:xfrm>
            <a:off x="9842743" y="3573996"/>
            <a:ext cx="2506911" cy="222130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40">
            <a:extLst>
              <a:ext uri="{FF2B5EF4-FFF2-40B4-BE49-F238E27FC236}">
                <a16:creationId xmlns:a16="http://schemas.microsoft.com/office/drawing/2014/main" id="{834F4790-4967-4BE2-9E42-CC1997DF3806}"/>
              </a:ext>
            </a:extLst>
          </p:cNvPr>
          <p:cNvSpPr>
            <a:spLocks noGrp="1"/>
          </p:cNvSpPr>
          <p:nvPr/>
        </p:nvSpPr>
        <p:spPr>
          <a:xfrm>
            <a:off x="9109170" y="4966075"/>
            <a:ext cx="1987029" cy="1760647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40">
            <a:extLst>
              <a:ext uri="{FF2B5EF4-FFF2-40B4-BE49-F238E27FC236}">
                <a16:creationId xmlns:a16="http://schemas.microsoft.com/office/drawing/2014/main" id="{5E7FE259-60FF-4019-9660-22699B36B28D}"/>
              </a:ext>
            </a:extLst>
          </p:cNvPr>
          <p:cNvSpPr>
            <a:spLocks noGrp="1"/>
          </p:cNvSpPr>
          <p:nvPr/>
        </p:nvSpPr>
        <p:spPr>
          <a:xfrm>
            <a:off x="11100571" y="208216"/>
            <a:ext cx="967006" cy="856836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BB37C4-40A0-475F-8680-871F14A7CD61}"/>
              </a:ext>
            </a:extLst>
          </p:cNvPr>
          <p:cNvGrpSpPr/>
          <p:nvPr/>
        </p:nvGrpSpPr>
        <p:grpSpPr>
          <a:xfrm>
            <a:off x="8368886" y="636634"/>
            <a:ext cx="2653424" cy="0"/>
            <a:chOff x="8368886" y="636634"/>
            <a:chExt cx="2653424" cy="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91BF49A9-5750-49B0-B691-D37FFA9BBEB6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ABCAB8E-1FC8-4F27-983B-E6F147CD3FF5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F8CC3BE-9A98-4785-931F-CD6DE003B3F4}"/>
              </a:ext>
            </a:extLst>
          </p:cNvPr>
          <p:cNvGrpSpPr/>
          <p:nvPr/>
        </p:nvGrpSpPr>
        <p:grpSpPr>
          <a:xfrm>
            <a:off x="9139573" y="868559"/>
            <a:ext cx="1839252" cy="45719"/>
            <a:chOff x="8368886" y="636634"/>
            <a:chExt cx="2653424" cy="0"/>
          </a:xfrm>
        </p:grpSpPr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0721068-1356-4C6C-9079-56E8540D41A7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A84BE71C-8617-4709-A7E5-18C3824D1F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05FE9FC-D970-4A44-AEA6-35741DBEF412}"/>
              </a:ext>
            </a:extLst>
          </p:cNvPr>
          <p:cNvCxnSpPr>
            <a:cxnSpLocks/>
          </p:cNvCxnSpPr>
          <p:nvPr/>
        </p:nvCxnSpPr>
        <p:spPr>
          <a:xfrm>
            <a:off x="9878629" y="1806510"/>
            <a:ext cx="18392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F79BE5-5536-48EF-9731-7DFF9CA89486}"/>
              </a:ext>
            </a:extLst>
          </p:cNvPr>
          <p:cNvGrpSpPr/>
          <p:nvPr/>
        </p:nvGrpSpPr>
        <p:grpSpPr>
          <a:xfrm>
            <a:off x="8368886" y="2083297"/>
            <a:ext cx="2653424" cy="0"/>
            <a:chOff x="8368886" y="636634"/>
            <a:chExt cx="2653424" cy="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F795B889-11E1-4B0D-ABCE-9945F09038C4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EA8EA533-6D4F-4863-BEA1-EAC6E60E9E12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40">
            <a:extLst>
              <a:ext uri="{FF2B5EF4-FFF2-40B4-BE49-F238E27FC236}">
                <a16:creationId xmlns:a16="http://schemas.microsoft.com/office/drawing/2014/main" id="{52CE7D2D-D63B-4F25-BBA2-A94559E8406C}"/>
              </a:ext>
            </a:extLst>
          </p:cNvPr>
          <p:cNvSpPr>
            <a:spLocks noGrp="1"/>
          </p:cNvSpPr>
          <p:nvPr/>
        </p:nvSpPr>
        <p:spPr>
          <a:xfrm>
            <a:off x="9741305" y="999364"/>
            <a:ext cx="1411477" cy="1250668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04CAA0"/>
              </a:gs>
              <a:gs pos="93000">
                <a:srgbClr val="2BA6D8"/>
              </a:gs>
            </a:gsLst>
            <a:lin ang="0" scaled="0"/>
          </a:gra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4CAA0"/>
                  </a:gs>
                  <a:gs pos="93000">
                    <a:srgbClr val="2BA6D8"/>
                  </a:gs>
                </a:gsLst>
                <a:lin ang="0" scaled="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96D09A-CF50-4DA4-A5CE-79BA543ED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8" y="497891"/>
            <a:ext cx="1997007" cy="802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8E6C1E-7709-453C-AE5F-DE7104156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40" y="547644"/>
            <a:ext cx="1994034" cy="6418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4061274-A30B-4DDA-A613-B604ED9F7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040" y="100640"/>
            <a:ext cx="1475477" cy="15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7D81-F032-945F-5B5D-2B25FD044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0B4948C-6E24-43F0-97D0-1AD51B1B475C}"/>
              </a:ext>
            </a:extLst>
          </p:cNvPr>
          <p:cNvSpPr txBox="1"/>
          <p:nvPr/>
        </p:nvSpPr>
        <p:spPr>
          <a:xfrm>
            <a:off x="419040" y="195214"/>
            <a:ext cx="110928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DIN Condensed " panose="020B0606040000020204" pitchFamily="34" charset="-52"/>
                <a:ea typeface="DIN Condensed " panose="020B0606040000020204" pitchFamily="34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КРИТЕРИИ И ПОКАЗАТЕЛИ ЭФФЕКТИВНОСТИ ПРОФОРИЕНТАЦИОННОЙ РАБОТЫ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20DF443-07D9-4560-9613-2F4F4B1D187D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390342" y="1061466"/>
            <a:ext cx="11639610" cy="3784198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Достаточную информацию о профессии и путях ее получения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Без ясного представления о содержании и условиях труда в избираемой профессии школьник не сможет сделать обоснованного ее выбора. Показателем достаточности информации в данном случае является ясное представление им требований профессии к человеку, конкретного места ее получения, потребностей общества в данных специалистах.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Потребность в обоснованном выборе профессии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Показатели </a:t>
            </a:r>
            <a:r>
              <a:rPr kumimoji="0" lang="ru-RU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сформированности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потребности в обоснованном профессиональном выборе профессии —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самостоятельно проявляемая школьником активность по получению необходимой информации о той или иной профессии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желание (не обязательно реализуемое, но проявляемое) пробы своих сил в конкретных областях деятельности, самостоятельное составление своего профессионального плана.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Уверенность школьника в социальной значимости труда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т. е. сформированное отношение к нему как к жизненной ценности. По данным исследований жизненных ценностей учащихся VIII—XI классов отношение к труду как к жизненной ценности прямо соотносится у них с потребностью в обоснованном выборе профессии.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Степень самопознания школьника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От того, насколько глубоко он сможет изучить свои профессионально важные качества, во многом будет зависеть обоснованность его выбора. При этом следует учитывать, что только квалифицированный специалист может дать школьнику достаточно полную и адекватную информацию о его профессионально важных качествах.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Наличие у учащегося обоснованного профессионального плана.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Трудоустройство выпускников образовательных организаций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 полученной профессии или специальности и др.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608900-1969-43E8-A47F-9547D5BB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68" y="5374684"/>
            <a:ext cx="9335673" cy="620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5F9B33-05C9-46DC-BB34-43D7A783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69" y="6028021"/>
            <a:ext cx="9335673" cy="7890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D01D5-EDEF-4D25-A575-F77E48D7E168}"/>
              </a:ext>
            </a:extLst>
          </p:cNvPr>
          <p:cNvSpPr txBox="1"/>
          <p:nvPr/>
        </p:nvSpPr>
        <p:spPr>
          <a:xfrm>
            <a:off x="-42181" y="4717631"/>
            <a:ext cx="1223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DIN Condensed " panose="020B0606040000020204" pitchFamily="34" charset="-52"/>
                <a:ea typeface="DIN Condensed " panose="020B0606040000020204" pitchFamily="34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Корреляция проекта Единой модели профориентации «Билет в будущее»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показателями национального проекта «Молодежь и дети»</a:t>
            </a:r>
          </a:p>
        </p:txBody>
      </p:sp>
    </p:spTree>
    <p:extLst>
      <p:ext uri="{BB962C8B-B14F-4D97-AF65-F5344CB8AC3E}">
        <p14:creationId xmlns:p14="http://schemas.microsoft.com/office/powerpoint/2010/main" val="74811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0F37D4-9C29-4F62-A148-8804EA168231}"/>
              </a:ext>
            </a:extLst>
          </p:cNvPr>
          <p:cNvSpPr txBox="1"/>
          <p:nvPr/>
        </p:nvSpPr>
        <p:spPr>
          <a:xfrm>
            <a:off x="294441" y="300823"/>
            <a:ext cx="11783422" cy="743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РЕЗУЛЬТАТИВНОСТЬ ПРОФОРИЕНТАЦИОННОЙ РАБОТЫ ОТРАЖЕНА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D5D76CB-CEA5-4022-811F-321C98D0544E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7CE8A-AC51-4CF8-B52C-8D9C3A83C285}"/>
              </a:ext>
            </a:extLst>
          </p:cNvPr>
          <p:cNvSpPr txBox="1"/>
          <p:nvPr/>
        </p:nvSpPr>
        <p:spPr>
          <a:xfrm>
            <a:off x="491525" y="2378222"/>
            <a:ext cx="110082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 ВЫПОЛНЕНИЯ ПЛАНИРУЕМЫХ ОХВАТОВ В РАМКАХ РЕАЛИЗАЦИИ ЕДИНОЙ МОДЕЛИ ПРОФОРИЕНТАЦИИ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(Фонд Гуманитарных Проектов) (сентябрь, май)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3A511-0583-4ADC-BC30-9532B64975E9}"/>
              </a:ext>
            </a:extLst>
          </p:cNvPr>
          <p:cNvSpPr txBox="1"/>
          <p:nvPr/>
        </p:nvSpPr>
        <p:spPr>
          <a:xfrm>
            <a:off x="1" y="444403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ФОРМЫ ФЕДЕРАЛЬНОГО СТАТИСТИЧЕСКОГО НАБЛЮДЕНИЯ № ОО-1 «СВЕДЕНИЯ ОБ ОРГАНИЗАЦИИ, ОСУЩЕСТВЛЯЮЩЕЙ ОБРАЗОВАТЕЛЬНУЮ ДЕЯТЕЛЬНОСТЬ ПО ОБРАЗОВАТЕЛЬНЫМ ПРОГРАММАМ НАЧАЛЬНОГО ОБЩЕГО, ОСНОВНОГО ОБЩЕГО, СРЕДНЕГО ОБЩЕГО ОБРАЗОВАНИЯ (октябрь-ноябрь)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B371D-22A2-433A-88E6-E5FBC79270F9}"/>
              </a:ext>
            </a:extLst>
          </p:cNvPr>
          <p:cNvSpPr txBox="1"/>
          <p:nvPr/>
        </p:nvSpPr>
        <p:spPr>
          <a:xfrm>
            <a:off x="828000" y="2930077"/>
            <a:ext cx="10335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ДОСТИЖЕНИЕ ПОКАЗАТЕЛЕЙ ПРОГРАММЫ ПЕРСПЕКТИВНОГО РАЗВИТИЯ СИСТЕМЫ ОБРАЗОВАНИЯ ТАМБОВСКОЙ ОБЛАСТИ В ЧАСТИ КОНСОЛИДИРОВАННОГО РЕГИОНАЛЬНОГО БЮДЖЕТА НА ПЕРИОД 2025 – 2030 ГГ. (УТВ. 23.07.2024) (ежеквартально)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E47A0-9519-48F2-8E7B-1F373C15C76F}"/>
              </a:ext>
            </a:extLst>
          </p:cNvPr>
          <p:cNvSpPr txBox="1"/>
          <p:nvPr/>
        </p:nvSpPr>
        <p:spPr>
          <a:xfrm>
            <a:off x="102144" y="3459981"/>
            <a:ext cx="1219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ДОСТИЖЕНИЕ ПОКАЗАТЕЛИЕЙ КОМПЛЕКСНОГО ПЛАНА МЕРОПРИЯТИЙ ПО ПОВЫШЕНИЮ КАЧЕСТВА МАТЕМАТИЧЕСКОГО И ЕСТЕСТВЕННО-НАУЧНОГО ОБРАЗОВАНИЯ ДО 2030 ГОДА (ежегодно)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ДОРОЖНАЯ КАРТА ПО РАЗВИТИЮ СЕТИ И УВЕЛИЧЕНИЮ КОЛИЧЕСТВА ОБУЧАЮЩИХСЯ ПРОФИЛЬНЫХ ПРЕДПРОФЕССИОНАЛЬНЫХ КЛАССОВ (ГРУПП) (инженерной, естественно-научной, агротехнологической, информационно-технологической,  медицинской направленности)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71A8C-F333-4A13-A833-1E58B5FF353C}"/>
              </a:ext>
            </a:extLst>
          </p:cNvPr>
          <p:cNvSpPr txBox="1"/>
          <p:nvPr/>
        </p:nvSpPr>
        <p:spPr>
          <a:xfrm>
            <a:off x="1543300" y="1864220"/>
            <a:ext cx="80137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 ГОТОВНОСТИ ОБРАЗОВАТЕЛЬНЫХ ОРГАНИЗАЦИЙ К НАЧАЛУ УЧЕБНОГО ГОДА (сведения о состоянии системы образования) июль-август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DC48F-7D20-41FB-9BED-AC4DDFEA051E}"/>
              </a:ext>
            </a:extLst>
          </p:cNvPr>
          <p:cNvSpPr txBox="1"/>
          <p:nvPr/>
        </p:nvSpPr>
        <p:spPr>
          <a:xfrm>
            <a:off x="1079350" y="2921000"/>
            <a:ext cx="102871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23DD2-B6FF-4C68-862E-3EEAD6C2467F}"/>
              </a:ext>
            </a:extLst>
          </p:cNvPr>
          <p:cNvSpPr txBox="1"/>
          <p:nvPr/>
        </p:nvSpPr>
        <p:spPr>
          <a:xfrm>
            <a:off x="102144" y="1165586"/>
            <a:ext cx="1198771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МОТИВИРУЮЩИЙ МОНИТОРИНГ ДЕЯТЕЛЬНОСТИ ИСПОЛНИТЕЛЬНЫХ ОРГАНОВ СУБЪЕКТОВ РФ, ОСУЩЕСТВЛЯЮЩИХ ГОСУДАРСТВЕННОЕ УПРАВЛЕНИЕ В СФЕРЕ ОБРАЗОВАНИЯ, И ОРГАНОВ МЕСТНОГО САМОУПРАВЛЕНИЯ, ОСУЩЕСТВЛЯЮЩИХ УПРАВЛЕНИЕ В СФЕРЕ ОБРАЗОВАНИЯ, В 2025 ГОДУ (Распоряжение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Минпросвещения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РФ от 06.10.2025 № Р-240)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60889-6AB9-462C-AAC2-C23BF126BB4D}"/>
              </a:ext>
            </a:extLst>
          </p:cNvPr>
          <p:cNvSpPr txBox="1"/>
          <p:nvPr/>
        </p:nvSpPr>
        <p:spPr>
          <a:xfrm>
            <a:off x="1234559" y="753343"/>
            <a:ext cx="110971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 оценки: формирование общего вектора развития на всех уровнях единой суверенной системы образования РФ</a:t>
            </a:r>
          </a:p>
        </p:txBody>
      </p:sp>
      <p:sp>
        <p:nvSpPr>
          <p:cNvPr id="13" name="object 108">
            <a:extLst>
              <a:ext uri="{FF2B5EF4-FFF2-40B4-BE49-F238E27FC236}">
                <a16:creationId xmlns:a16="http://schemas.microsoft.com/office/drawing/2014/main" id="{E847B49B-D90C-4777-83E7-F0BFFCFC8CA5}"/>
              </a:ext>
            </a:extLst>
          </p:cNvPr>
          <p:cNvSpPr/>
          <p:nvPr/>
        </p:nvSpPr>
        <p:spPr>
          <a:xfrm>
            <a:off x="430200" y="1890349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object 108">
            <a:extLst>
              <a:ext uri="{FF2B5EF4-FFF2-40B4-BE49-F238E27FC236}">
                <a16:creationId xmlns:a16="http://schemas.microsoft.com/office/drawing/2014/main" id="{5340D8F9-D85D-4923-A54E-D0E89DD28052}"/>
              </a:ext>
            </a:extLst>
          </p:cNvPr>
          <p:cNvSpPr/>
          <p:nvPr/>
        </p:nvSpPr>
        <p:spPr>
          <a:xfrm>
            <a:off x="419100" y="2378283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6" name="object 108">
            <a:extLst>
              <a:ext uri="{FF2B5EF4-FFF2-40B4-BE49-F238E27FC236}">
                <a16:creationId xmlns:a16="http://schemas.microsoft.com/office/drawing/2014/main" id="{F782F155-D7E8-451E-AEFC-F0E66EC9AF5B}"/>
              </a:ext>
            </a:extLst>
          </p:cNvPr>
          <p:cNvSpPr/>
          <p:nvPr/>
        </p:nvSpPr>
        <p:spPr>
          <a:xfrm>
            <a:off x="419100" y="2903577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08">
            <a:extLst>
              <a:ext uri="{FF2B5EF4-FFF2-40B4-BE49-F238E27FC236}">
                <a16:creationId xmlns:a16="http://schemas.microsoft.com/office/drawing/2014/main" id="{D51DC1EF-DC29-4D79-8B63-D478F16F8EDA}"/>
              </a:ext>
            </a:extLst>
          </p:cNvPr>
          <p:cNvSpPr/>
          <p:nvPr/>
        </p:nvSpPr>
        <p:spPr>
          <a:xfrm>
            <a:off x="419100" y="3433819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08">
            <a:extLst>
              <a:ext uri="{FF2B5EF4-FFF2-40B4-BE49-F238E27FC236}">
                <a16:creationId xmlns:a16="http://schemas.microsoft.com/office/drawing/2014/main" id="{F6468BC2-993A-4FC1-A7B8-1F01220E72CB}"/>
              </a:ext>
            </a:extLst>
          </p:cNvPr>
          <p:cNvSpPr/>
          <p:nvPr/>
        </p:nvSpPr>
        <p:spPr>
          <a:xfrm>
            <a:off x="430200" y="4402785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0" name="object 108">
            <a:extLst>
              <a:ext uri="{FF2B5EF4-FFF2-40B4-BE49-F238E27FC236}">
                <a16:creationId xmlns:a16="http://schemas.microsoft.com/office/drawing/2014/main" id="{4DCCA29F-8646-4668-9D84-92C2A184C338}"/>
              </a:ext>
            </a:extLst>
          </p:cNvPr>
          <p:cNvSpPr/>
          <p:nvPr/>
        </p:nvSpPr>
        <p:spPr>
          <a:xfrm>
            <a:off x="419100" y="4971046"/>
            <a:ext cx="11353800" cy="0"/>
          </a:xfrm>
          <a:custGeom>
            <a:avLst/>
            <a:gdLst/>
            <a:ahLst/>
            <a:cxnLst/>
            <a:rect l="l" t="t" r="r" b="b"/>
            <a:pathLst>
              <a:path w="11353800">
                <a:moveTo>
                  <a:pt x="0" y="0"/>
                </a:moveTo>
                <a:lnTo>
                  <a:pt x="11353800" y="0"/>
                </a:lnTo>
              </a:path>
            </a:pathLst>
          </a:custGeom>
          <a:ln w="12700">
            <a:solidFill>
              <a:srgbClr val="4ECC09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1" y="5568113"/>
            <a:ext cx="11641882" cy="121976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505200" y="551903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КЛЮЧЕВЫЕ ДЕФИЦИТЫ, ВЫЯВЛЕННЫЕ В РЕЗУЛЬТАТЕ САМОДИАГНОСТИКИ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9700" y="5014115"/>
            <a:ext cx="11734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ПОКАЗАТЕЛИ САМОДИАГНОСТИКИ ШКОЛ В РАМКАХ ПРОЕКТА «ШКОЛА МИНПРОСВЕЩЕНИЯ РОССИИ» ПО МАГИСТРАЛЬНОМУ НАПРАВЛЕНИЮ «ПРОФОРИЕНТАЦИЯ» (с 5 по 21 ноября 2025 года)</a:t>
            </a:r>
          </a:p>
        </p:txBody>
      </p:sp>
    </p:spTree>
    <p:extLst>
      <p:ext uri="{BB962C8B-B14F-4D97-AF65-F5344CB8AC3E}">
        <p14:creationId xmlns:p14="http://schemas.microsoft.com/office/powerpoint/2010/main" val="188583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FB6C-16D9-4627-6FF5-EFAB55DC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F7E980-9075-804A-2F3C-9209FB089EF6}"/>
              </a:ext>
            </a:extLst>
          </p:cNvPr>
          <p:cNvSpPr txBox="1"/>
          <p:nvPr/>
        </p:nvSpPr>
        <p:spPr>
          <a:xfrm>
            <a:off x="5346645" y="677150"/>
            <a:ext cx="599337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A69B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МОНИТОРИНГ И ОЦЕНКА РЕЗУЛЬТАТИВНОСТИ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8EE6380-C653-9D5B-BAB6-D895334C55E8}"/>
              </a:ext>
            </a:extLst>
          </p:cNvPr>
          <p:cNvSpPr/>
          <p:nvPr/>
        </p:nvSpPr>
        <p:spPr>
          <a:xfrm>
            <a:off x="-610750" y="359847"/>
            <a:ext cx="1580055" cy="1120811"/>
          </a:xfrm>
          <a:custGeom>
            <a:avLst/>
            <a:gdLst>
              <a:gd name="connsiteX0" fmla="*/ 834461 w 1940487"/>
              <a:gd name="connsiteY0" fmla="*/ 0 h 1376483"/>
              <a:gd name="connsiteX1" fmla="*/ 1064639 w 1940487"/>
              <a:gd name="connsiteY1" fmla="*/ 0 h 1376483"/>
              <a:gd name="connsiteX2" fmla="*/ 1493047 w 1940487"/>
              <a:gd name="connsiteY2" fmla="*/ 0 h 1376483"/>
              <a:gd name="connsiteX3" fmla="*/ 1595377 w 1940487"/>
              <a:gd name="connsiteY3" fmla="*/ 59021 h 1376483"/>
              <a:gd name="connsiteX4" fmla="*/ 1924670 w 1940487"/>
              <a:gd name="connsiteY4" fmla="*/ 629155 h 1376483"/>
              <a:gd name="connsiteX5" fmla="*/ 1924670 w 1940487"/>
              <a:gd name="connsiteY5" fmla="*/ 747196 h 1376483"/>
              <a:gd name="connsiteX6" fmla="*/ 1595377 w 1940487"/>
              <a:gd name="connsiteY6" fmla="*/ 1317463 h 1376483"/>
              <a:gd name="connsiteX7" fmla="*/ 1493047 w 1940487"/>
              <a:gd name="connsiteY7" fmla="*/ 1376483 h 1376483"/>
              <a:gd name="connsiteX8" fmla="*/ 1064639 w 1940487"/>
              <a:gd name="connsiteY8" fmla="*/ 1376483 h 1376483"/>
              <a:gd name="connsiteX9" fmla="*/ 834461 w 1940487"/>
              <a:gd name="connsiteY9" fmla="*/ 1376483 h 1376483"/>
              <a:gd name="connsiteX10" fmla="*/ 0 w 1940487"/>
              <a:gd name="connsiteY10" fmla="*/ 1376483 h 1376483"/>
              <a:gd name="connsiteX11" fmla="*/ 0 w 1940487"/>
              <a:gd name="connsiteY11" fmla="*/ 1880 h 13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0487" h="1376483">
                <a:moveTo>
                  <a:pt x="834461" y="0"/>
                </a:moveTo>
                <a:lnTo>
                  <a:pt x="1064639" y="0"/>
                </a:lnTo>
                <a:lnTo>
                  <a:pt x="1493047" y="0"/>
                </a:lnTo>
                <a:cubicBezTo>
                  <a:pt x="1535258" y="-27"/>
                  <a:pt x="1574271" y="22476"/>
                  <a:pt x="1595377" y="59021"/>
                </a:cubicBezTo>
                <a:lnTo>
                  <a:pt x="1924670" y="629155"/>
                </a:lnTo>
                <a:cubicBezTo>
                  <a:pt x="1945760" y="665679"/>
                  <a:pt x="1945760" y="710674"/>
                  <a:pt x="1924670" y="747196"/>
                </a:cubicBezTo>
                <a:lnTo>
                  <a:pt x="1595377" y="1317463"/>
                </a:lnTo>
                <a:cubicBezTo>
                  <a:pt x="1574271" y="1354009"/>
                  <a:pt x="1535258" y="1376510"/>
                  <a:pt x="1493047" y="1376483"/>
                </a:cubicBezTo>
                <a:lnTo>
                  <a:pt x="1064639" y="1376483"/>
                </a:lnTo>
                <a:lnTo>
                  <a:pt x="834461" y="1376483"/>
                </a:lnTo>
                <a:lnTo>
                  <a:pt x="0" y="1376483"/>
                </a:lnTo>
                <a:lnTo>
                  <a:pt x="0" y="1880"/>
                </a:ln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 " panose="020B0606040000020204" pitchFamily="34" charset="-52"/>
              <a:ea typeface="DIN Condensed " panose="020B0606040000020204" pitchFamily="34" charset="-52"/>
              <a:cs typeface="+mn-cs"/>
            </a:endParaRPr>
          </a:p>
        </p:txBody>
      </p:sp>
      <p:sp>
        <p:nvSpPr>
          <p:cNvPr id="12" name="Freeform 40">
            <a:extLst>
              <a:ext uri="{FF2B5EF4-FFF2-40B4-BE49-F238E27FC236}">
                <a16:creationId xmlns:a16="http://schemas.microsoft.com/office/drawing/2014/main" id="{2F625C7D-0AD5-1C8E-A69F-C85DA6CA8916}"/>
              </a:ext>
            </a:extLst>
          </p:cNvPr>
          <p:cNvSpPr>
            <a:spLocks noGrp="1"/>
          </p:cNvSpPr>
          <p:nvPr/>
        </p:nvSpPr>
        <p:spPr>
          <a:xfrm>
            <a:off x="10948737" y="962983"/>
            <a:ext cx="986952" cy="895321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15B6A91B-D435-9B88-A8D0-84041DA89628}"/>
              </a:ext>
            </a:extLst>
          </p:cNvPr>
          <p:cNvSpPr>
            <a:spLocks noGrp="1"/>
          </p:cNvSpPr>
          <p:nvPr/>
        </p:nvSpPr>
        <p:spPr>
          <a:xfrm>
            <a:off x="10561985" y="548559"/>
            <a:ext cx="845869" cy="74950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40">
            <a:extLst>
              <a:ext uri="{FF2B5EF4-FFF2-40B4-BE49-F238E27FC236}">
                <a16:creationId xmlns:a16="http://schemas.microsoft.com/office/drawing/2014/main" id="{889EEA07-EE02-81C4-033A-0622E532D1DD}"/>
              </a:ext>
            </a:extLst>
          </p:cNvPr>
          <p:cNvSpPr>
            <a:spLocks noGrp="1"/>
          </p:cNvSpPr>
          <p:nvPr/>
        </p:nvSpPr>
        <p:spPr>
          <a:xfrm>
            <a:off x="11045915" y="156428"/>
            <a:ext cx="723878" cy="641407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03CA9F"/>
              </a:gs>
              <a:gs pos="100000">
                <a:srgbClr val="2BA5D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EC526-2F38-4A49-A4B4-3EE475031C94}"/>
              </a:ext>
            </a:extLst>
          </p:cNvPr>
          <p:cNvSpPr txBox="1"/>
          <p:nvPr/>
        </p:nvSpPr>
        <p:spPr>
          <a:xfrm>
            <a:off x="6747178" y="1865479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Ключевые показатели (индикаторы):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DEFC731-C35A-4966-A695-55D145A40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61322"/>
              </p:ext>
            </p:extLst>
          </p:nvPr>
        </p:nvGraphicFramePr>
        <p:xfrm>
          <a:off x="6096000" y="2386178"/>
          <a:ext cx="5863208" cy="4389185"/>
        </p:xfrm>
        <a:graphic>
          <a:graphicData uri="http://schemas.openxmlformats.org/drawingml/2006/table">
            <a:tbl>
              <a:tblPr firstRow="1" firstCol="1" bandRow="1"/>
              <a:tblGrid>
                <a:gridCol w="1781503">
                  <a:extLst>
                    <a:ext uri="{9D8B030D-6E8A-4147-A177-3AD203B41FA5}">
                      <a16:colId xmlns:a16="http://schemas.microsoft.com/office/drawing/2014/main" val="2394732693"/>
                    </a:ext>
                  </a:extLst>
                </a:gridCol>
                <a:gridCol w="4081705">
                  <a:extLst>
                    <a:ext uri="{9D8B030D-6E8A-4147-A177-3AD203B41FA5}">
                      <a16:colId xmlns:a16="http://schemas.microsoft.com/office/drawing/2014/main" val="4969707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показателей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индикаторов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5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Количественные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Число обучающихся в профильных классах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Доля выпускников, поступивших в профильные вузы/колледжи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Количество реализованных проектов/кейсов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934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Средний балл ОГЭ/ЕГЭ по профильным предметам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Уровень сформированности профессиональных компетенций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Удовлетворённость участников образовательных отношений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28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Социально-профессиональные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Доля выпускников, заключивших целевые договоры с работодателями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Число победителей в профильных олимпиадах и конкурсах</a:t>
                      </a:r>
                      <a:b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Востребованность выпускников на рынке труда/в вузах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7431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C66D05A-53B7-480B-A74B-3A6615AB4B76}"/>
              </a:ext>
            </a:extLst>
          </p:cNvPr>
          <p:cNvSpPr txBox="1"/>
          <p:nvPr/>
        </p:nvSpPr>
        <p:spPr>
          <a:xfrm>
            <a:off x="54116" y="1473419"/>
            <a:ext cx="64008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ЭТАП 1. ПОДГОТОВИТЕЛЬНЫЙ (за 6–9 месяцев до старта)</a:t>
            </a:r>
          </a:p>
          <a:p>
            <a:r>
              <a:rPr lang="ru-RU" sz="1200" dirty="0"/>
              <a:t>├─ Анализ кадровой потребности в регионе/отрасли</a:t>
            </a:r>
          </a:p>
          <a:p>
            <a:r>
              <a:rPr lang="ru-RU" sz="1200" dirty="0"/>
              <a:t>├─ Определение профильных вузов/колледжей и работодателей-партнёров</a:t>
            </a:r>
          </a:p>
          <a:p>
            <a:r>
              <a:rPr lang="ru-RU" sz="1200" dirty="0"/>
              <a:t>├─ Выбор общеобразовательной организации (критерии: инфраструктура, кадры, контингент)</a:t>
            </a:r>
          </a:p>
          <a:p>
            <a:r>
              <a:rPr lang="ru-RU" sz="1200" dirty="0"/>
              <a:t>├─ Формирование рабочей группы по запуску класса</a:t>
            </a:r>
          </a:p>
          <a:p>
            <a:r>
              <a:rPr lang="ru-RU" sz="1200" dirty="0"/>
              <a:t>└─ Разработка концепции и нормативной документации</a:t>
            </a:r>
          </a:p>
          <a:p>
            <a:endParaRPr lang="ru-RU" sz="1200" dirty="0"/>
          </a:p>
          <a:p>
            <a:r>
              <a:rPr lang="ru-RU" sz="1200" dirty="0"/>
              <a:t>ЭТАП 2. ПРОЕКТНЫЙ (за 3–6 месяцев до старта)</a:t>
            </a:r>
          </a:p>
          <a:p>
            <a:r>
              <a:rPr lang="ru-RU" sz="1200" dirty="0"/>
              <a:t>├─ Заключение соглашений о сотрудничестве</a:t>
            </a:r>
          </a:p>
          <a:p>
            <a:r>
              <a:rPr lang="ru-RU" sz="1200" dirty="0"/>
              <a:t>├─ Утверждение положения о профильном классе</a:t>
            </a:r>
          </a:p>
          <a:p>
            <a:r>
              <a:rPr lang="ru-RU" sz="1200" dirty="0"/>
              <a:t>├─ Разработка учебного плана и рабочих программ</a:t>
            </a:r>
          </a:p>
          <a:p>
            <a:r>
              <a:rPr lang="ru-RU" sz="1200" dirty="0"/>
              <a:t>├─ Подбор и подготовка педагогических кадров</a:t>
            </a:r>
          </a:p>
          <a:p>
            <a:r>
              <a:rPr lang="ru-RU" sz="1200" dirty="0"/>
              <a:t>├─ Оснащение учебных пространств (с учётом профиля)</a:t>
            </a:r>
          </a:p>
          <a:p>
            <a:r>
              <a:rPr lang="ru-RU" sz="1200" dirty="0"/>
              <a:t>└─ Информационное сопровождение (сайт, соцсети, СМИ)</a:t>
            </a:r>
          </a:p>
          <a:p>
            <a:endParaRPr lang="ru-RU" sz="1200" dirty="0"/>
          </a:p>
          <a:p>
            <a:r>
              <a:rPr lang="ru-RU" sz="1200" dirty="0"/>
              <a:t>ЭТАП 3. ЗАПУСК (начало учебного года)</a:t>
            </a:r>
          </a:p>
          <a:p>
            <a:r>
              <a:rPr lang="ru-RU" sz="1200" dirty="0"/>
              <a:t>├─ Набор обучающихся (заявления, собеседования, тестирование)</a:t>
            </a:r>
          </a:p>
          <a:p>
            <a:r>
              <a:rPr lang="ru-RU" sz="1200" dirty="0"/>
              <a:t>├─ Проведение установочных мероприятий (посвящение, знакомство с партнёрами)</a:t>
            </a:r>
          </a:p>
          <a:p>
            <a:r>
              <a:rPr lang="ru-RU" sz="1200" dirty="0"/>
              <a:t>├─ Старт учебного процесса по утверждённому плану</a:t>
            </a:r>
          </a:p>
          <a:p>
            <a:r>
              <a:rPr lang="ru-RU" sz="1200" dirty="0"/>
              <a:t>├─ Запуск системы мониторинга и оценки результатов</a:t>
            </a:r>
          </a:p>
          <a:p>
            <a:r>
              <a:rPr lang="ru-RU" sz="1200" dirty="0"/>
              <a:t>└─ Регулярная координация с партнёрами сети</a:t>
            </a:r>
          </a:p>
          <a:p>
            <a:endParaRPr lang="ru-RU" sz="1200" dirty="0"/>
          </a:p>
          <a:p>
            <a:r>
              <a:rPr lang="ru-RU" sz="1200" dirty="0"/>
              <a:t>ЭТАП 4. РАЗВИТИЕ (в течение года и далее)</a:t>
            </a:r>
          </a:p>
          <a:p>
            <a:r>
              <a:rPr lang="ru-RU" sz="1200" dirty="0"/>
              <a:t>├─ Мониторинг образовательных результатов и удовлетворённости</a:t>
            </a:r>
          </a:p>
          <a:p>
            <a:r>
              <a:rPr lang="ru-RU" sz="1200" dirty="0"/>
              <a:t>├─ Корректировка программ по итогам обратной связи</a:t>
            </a:r>
          </a:p>
          <a:p>
            <a:r>
              <a:rPr lang="ru-RU" sz="1200" dirty="0"/>
              <a:t>├─ Расширение сетевого взаимодействия (новые партнёры, форматы)</a:t>
            </a:r>
          </a:p>
          <a:p>
            <a:r>
              <a:rPr lang="ru-RU" sz="1200" dirty="0"/>
              <a:t>├─ Подготовка и защита проектов, участие в конкурсах</a:t>
            </a:r>
          </a:p>
          <a:p>
            <a:r>
              <a:rPr lang="ru-RU" sz="1200" dirty="0"/>
              <a:t>├─ Профориентационное сопровождение выпускников</a:t>
            </a:r>
          </a:p>
          <a:p>
            <a:r>
              <a:rPr lang="ru-RU" sz="1200" dirty="0"/>
              <a:t>└─ Тиражирование успешных практик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8262A-53F5-4BD1-BC50-7774D4C3CCFD}"/>
              </a:ext>
            </a:extLst>
          </p:cNvPr>
          <p:cNvSpPr txBox="1"/>
          <p:nvPr/>
        </p:nvSpPr>
        <p:spPr>
          <a:xfrm>
            <a:off x="256311" y="645477"/>
            <a:ext cx="599337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A69B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ОРГАНИЗАЦИОННЫЕ ШАГИ (ДОРОЖНАЯ КАРТА)</a:t>
            </a:r>
          </a:p>
        </p:txBody>
      </p:sp>
    </p:spTree>
    <p:extLst>
      <p:ext uri="{BB962C8B-B14F-4D97-AF65-F5344CB8AC3E}">
        <p14:creationId xmlns:p14="http://schemas.microsoft.com/office/powerpoint/2010/main" val="667301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224" y="109448"/>
            <a:ext cx="11538915" cy="630736"/>
          </a:xfrm>
          <a:prstGeom prst="rect">
            <a:avLst/>
          </a:prstGeom>
        </p:spPr>
        <p:txBody>
          <a:bodyPr vert="horz" wrap="square" lIns="0" tIns="75996" rIns="0" bIns="0" rtlCol="0">
            <a:spAutoFit/>
          </a:bodyPr>
          <a:lstStyle/>
          <a:p>
            <a:pPr marL="227965">
              <a:lnSpc>
                <a:spcPct val="100000"/>
              </a:lnSpc>
              <a:spcBef>
                <a:spcPts val="100"/>
              </a:spcBef>
            </a:pPr>
            <a:r>
              <a:rPr lang="ru-RU" sz="1800" kern="1200" dirty="0">
                <a:solidFill>
                  <a:srgbClr val="1A69B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ПОРЯДОК РАБОТЫ ПО ОТКРЫТИЮ ПРОФИЛЬНОГО ПРЕДПРОФЕССИОНАЛЬНОГО КЛАССА.</a:t>
            </a:r>
            <a:br>
              <a:rPr lang="ru-RU" sz="1800" kern="1200" dirty="0">
                <a:solidFill>
                  <a:srgbClr val="1A69B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1800" kern="1200" dirty="0">
                <a:solidFill>
                  <a:srgbClr val="1A69B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ИНТЕГРАЦИЯ ПРОФИЛЬНОГО СОДЕРЖАНИЯ В УЧЕБНЫЕ ПРЕДМЕТЫ</a:t>
            </a:r>
          </a:p>
        </p:txBody>
      </p:sp>
      <p:pic>
        <p:nvPicPr>
          <p:cNvPr id="21" name="object 7">
            <a:extLst>
              <a:ext uri="{FF2B5EF4-FFF2-40B4-BE49-F238E27FC236}">
                <a16:creationId xmlns:a16="http://schemas.microsoft.com/office/drawing/2014/main" id="{DE0404EA-166A-4AB0-B217-E1C1CE8573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4823" y="1138168"/>
            <a:ext cx="4792980" cy="4168178"/>
          </a:xfrm>
          <a:prstGeom prst="rect">
            <a:avLst/>
          </a:prstGeom>
        </p:spPr>
      </p:pic>
      <p:sp>
        <p:nvSpPr>
          <p:cNvPr id="34" name="object 8">
            <a:extLst>
              <a:ext uri="{FF2B5EF4-FFF2-40B4-BE49-F238E27FC236}">
                <a16:creationId xmlns:a16="http://schemas.microsoft.com/office/drawing/2014/main" id="{6C119F96-0D0D-4CBF-9E60-10B6BEDF02CE}"/>
              </a:ext>
            </a:extLst>
          </p:cNvPr>
          <p:cNvSpPr/>
          <p:nvPr/>
        </p:nvSpPr>
        <p:spPr>
          <a:xfrm>
            <a:off x="3744467" y="1371647"/>
            <a:ext cx="4409440" cy="3807700"/>
          </a:xfrm>
          <a:custGeom>
            <a:avLst/>
            <a:gdLst/>
            <a:ahLst/>
            <a:cxnLst/>
            <a:rect l="l" t="t" r="r" b="b"/>
            <a:pathLst>
              <a:path w="4409440" h="4051300">
                <a:moveTo>
                  <a:pt x="4124452" y="0"/>
                </a:moveTo>
                <a:lnTo>
                  <a:pt x="284480" y="0"/>
                </a:lnTo>
                <a:lnTo>
                  <a:pt x="238339" y="3723"/>
                </a:lnTo>
                <a:lnTo>
                  <a:pt x="194568" y="14504"/>
                </a:lnTo>
                <a:lnTo>
                  <a:pt x="153751" y="31755"/>
                </a:lnTo>
                <a:lnTo>
                  <a:pt x="116476" y="54892"/>
                </a:lnTo>
                <a:lnTo>
                  <a:pt x="83327" y="83327"/>
                </a:lnTo>
                <a:lnTo>
                  <a:pt x="54892" y="116476"/>
                </a:lnTo>
                <a:lnTo>
                  <a:pt x="31755" y="153751"/>
                </a:lnTo>
                <a:lnTo>
                  <a:pt x="14504" y="194568"/>
                </a:lnTo>
                <a:lnTo>
                  <a:pt x="3723" y="238339"/>
                </a:lnTo>
                <a:lnTo>
                  <a:pt x="0" y="284479"/>
                </a:lnTo>
                <a:lnTo>
                  <a:pt x="0" y="3766299"/>
                </a:lnTo>
                <a:lnTo>
                  <a:pt x="3723" y="3812446"/>
                </a:lnTo>
                <a:lnTo>
                  <a:pt x="14504" y="3856222"/>
                </a:lnTo>
                <a:lnTo>
                  <a:pt x="31755" y="3897041"/>
                </a:lnTo>
                <a:lnTo>
                  <a:pt x="54892" y="3934318"/>
                </a:lnTo>
                <a:lnTo>
                  <a:pt x="83327" y="3967467"/>
                </a:lnTo>
                <a:lnTo>
                  <a:pt x="116476" y="3995902"/>
                </a:lnTo>
                <a:lnTo>
                  <a:pt x="153751" y="4019038"/>
                </a:lnTo>
                <a:lnTo>
                  <a:pt x="194568" y="4036288"/>
                </a:lnTo>
                <a:lnTo>
                  <a:pt x="238339" y="4047068"/>
                </a:lnTo>
                <a:lnTo>
                  <a:pt x="284480" y="4050791"/>
                </a:lnTo>
                <a:lnTo>
                  <a:pt x="4124452" y="4050791"/>
                </a:lnTo>
                <a:lnTo>
                  <a:pt x="4170592" y="4047068"/>
                </a:lnTo>
                <a:lnTo>
                  <a:pt x="4214363" y="4036288"/>
                </a:lnTo>
                <a:lnTo>
                  <a:pt x="4255180" y="4019038"/>
                </a:lnTo>
                <a:lnTo>
                  <a:pt x="4292455" y="3995902"/>
                </a:lnTo>
                <a:lnTo>
                  <a:pt x="4325604" y="3967467"/>
                </a:lnTo>
                <a:lnTo>
                  <a:pt x="4354039" y="3934318"/>
                </a:lnTo>
                <a:lnTo>
                  <a:pt x="4377176" y="3897041"/>
                </a:lnTo>
                <a:lnTo>
                  <a:pt x="4394427" y="3856222"/>
                </a:lnTo>
                <a:lnTo>
                  <a:pt x="4405208" y="3812446"/>
                </a:lnTo>
                <a:lnTo>
                  <a:pt x="4408932" y="3766299"/>
                </a:lnTo>
                <a:lnTo>
                  <a:pt x="4408932" y="284479"/>
                </a:lnTo>
                <a:lnTo>
                  <a:pt x="4405208" y="238339"/>
                </a:lnTo>
                <a:lnTo>
                  <a:pt x="4394427" y="194568"/>
                </a:lnTo>
                <a:lnTo>
                  <a:pt x="4377176" y="153751"/>
                </a:lnTo>
                <a:lnTo>
                  <a:pt x="4354039" y="116476"/>
                </a:lnTo>
                <a:lnTo>
                  <a:pt x="4325604" y="83327"/>
                </a:lnTo>
                <a:lnTo>
                  <a:pt x="4292455" y="54892"/>
                </a:lnTo>
                <a:lnTo>
                  <a:pt x="4255180" y="31755"/>
                </a:lnTo>
                <a:lnTo>
                  <a:pt x="4214363" y="14504"/>
                </a:lnTo>
                <a:lnTo>
                  <a:pt x="4170592" y="3723"/>
                </a:lnTo>
                <a:lnTo>
                  <a:pt x="4124452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object 9">
            <a:extLst>
              <a:ext uri="{FF2B5EF4-FFF2-40B4-BE49-F238E27FC236}">
                <a16:creationId xmlns:a16="http://schemas.microsoft.com/office/drawing/2014/main" id="{1D2E47CE-D734-4BE7-95A7-1BAA2625EB4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45" y="1212759"/>
            <a:ext cx="3666743" cy="4271387"/>
          </a:xfrm>
          <a:prstGeom prst="rect">
            <a:avLst/>
          </a:prstGeom>
        </p:spPr>
      </p:pic>
      <p:sp>
        <p:nvSpPr>
          <p:cNvPr id="36" name="object 10">
            <a:extLst>
              <a:ext uri="{FF2B5EF4-FFF2-40B4-BE49-F238E27FC236}">
                <a16:creationId xmlns:a16="http://schemas.microsoft.com/office/drawing/2014/main" id="{A8204D0E-2ABA-4C35-8C6D-BFABD0D4EAFF}"/>
              </a:ext>
            </a:extLst>
          </p:cNvPr>
          <p:cNvSpPr/>
          <p:nvPr/>
        </p:nvSpPr>
        <p:spPr>
          <a:xfrm>
            <a:off x="299043" y="1382051"/>
            <a:ext cx="3268894" cy="3927852"/>
          </a:xfrm>
          <a:custGeom>
            <a:avLst/>
            <a:gdLst/>
            <a:ahLst/>
            <a:cxnLst/>
            <a:rect l="l" t="t" r="r" b="b"/>
            <a:pathLst>
              <a:path w="3153410" h="3843654">
                <a:moveTo>
                  <a:pt x="2880614" y="0"/>
                </a:moveTo>
                <a:lnTo>
                  <a:pt x="2049399" y="0"/>
                </a:lnTo>
                <a:lnTo>
                  <a:pt x="2015363" y="41148"/>
                </a:lnTo>
                <a:lnTo>
                  <a:pt x="1980373" y="73822"/>
                </a:lnTo>
                <a:lnTo>
                  <a:pt x="1943173" y="104010"/>
                </a:lnTo>
                <a:lnTo>
                  <a:pt x="1903894" y="131579"/>
                </a:lnTo>
                <a:lnTo>
                  <a:pt x="1862667" y="156398"/>
                </a:lnTo>
                <a:lnTo>
                  <a:pt x="1819624" y="178335"/>
                </a:lnTo>
                <a:lnTo>
                  <a:pt x="1774896" y="197258"/>
                </a:lnTo>
                <a:lnTo>
                  <a:pt x="1728616" y="213036"/>
                </a:lnTo>
                <a:lnTo>
                  <a:pt x="1680915" y="225537"/>
                </a:lnTo>
                <a:lnTo>
                  <a:pt x="1631925" y="234630"/>
                </a:lnTo>
                <a:lnTo>
                  <a:pt x="1581777" y="240182"/>
                </a:lnTo>
                <a:lnTo>
                  <a:pt x="1530604" y="242062"/>
                </a:lnTo>
                <a:lnTo>
                  <a:pt x="1479458" y="240182"/>
                </a:lnTo>
                <a:lnTo>
                  <a:pt x="1429328" y="234630"/>
                </a:lnTo>
                <a:lnTo>
                  <a:pt x="1380347" y="225537"/>
                </a:lnTo>
                <a:lnTo>
                  <a:pt x="1332647" y="213036"/>
                </a:lnTo>
                <a:lnTo>
                  <a:pt x="1286362" y="197258"/>
                </a:lnTo>
                <a:lnTo>
                  <a:pt x="1241626" y="178335"/>
                </a:lnTo>
                <a:lnTo>
                  <a:pt x="1198572" y="156398"/>
                </a:lnTo>
                <a:lnTo>
                  <a:pt x="1157334" y="131579"/>
                </a:lnTo>
                <a:lnTo>
                  <a:pt x="1118044" y="104010"/>
                </a:lnTo>
                <a:lnTo>
                  <a:pt x="1080836" y="73822"/>
                </a:lnTo>
                <a:lnTo>
                  <a:pt x="1045844" y="41148"/>
                </a:lnTo>
                <a:lnTo>
                  <a:pt x="1011935" y="0"/>
                </a:lnTo>
                <a:lnTo>
                  <a:pt x="272592" y="0"/>
                </a:lnTo>
                <a:lnTo>
                  <a:pt x="223594" y="4392"/>
                </a:lnTo>
                <a:lnTo>
                  <a:pt x="177477" y="17055"/>
                </a:lnTo>
                <a:lnTo>
                  <a:pt x="135011" y="37220"/>
                </a:lnTo>
                <a:lnTo>
                  <a:pt x="96965" y="64118"/>
                </a:lnTo>
                <a:lnTo>
                  <a:pt x="64111" y="96979"/>
                </a:lnTo>
                <a:lnTo>
                  <a:pt x="37217" y="135033"/>
                </a:lnTo>
                <a:lnTo>
                  <a:pt x="17054" y="177513"/>
                </a:lnTo>
                <a:lnTo>
                  <a:pt x="4391" y="223648"/>
                </a:lnTo>
                <a:lnTo>
                  <a:pt x="0" y="272668"/>
                </a:lnTo>
                <a:lnTo>
                  <a:pt x="0" y="3570833"/>
                </a:lnTo>
                <a:lnTo>
                  <a:pt x="4391" y="3619851"/>
                </a:lnTo>
                <a:lnTo>
                  <a:pt x="17054" y="3665987"/>
                </a:lnTo>
                <a:lnTo>
                  <a:pt x="37217" y="3708469"/>
                </a:lnTo>
                <a:lnTo>
                  <a:pt x="64111" y="3746528"/>
                </a:lnTo>
                <a:lnTo>
                  <a:pt x="96965" y="3779395"/>
                </a:lnTo>
                <a:lnTo>
                  <a:pt x="135011" y="3806298"/>
                </a:lnTo>
                <a:lnTo>
                  <a:pt x="177477" y="3826468"/>
                </a:lnTo>
                <a:lnTo>
                  <a:pt x="223594" y="3839134"/>
                </a:lnTo>
                <a:lnTo>
                  <a:pt x="272592" y="3843528"/>
                </a:lnTo>
                <a:lnTo>
                  <a:pt x="2880614" y="3843528"/>
                </a:lnTo>
                <a:lnTo>
                  <a:pt x="2929596" y="3839134"/>
                </a:lnTo>
                <a:lnTo>
                  <a:pt x="2975702" y="3826468"/>
                </a:lnTo>
                <a:lnTo>
                  <a:pt x="3018159" y="3806298"/>
                </a:lnTo>
                <a:lnTo>
                  <a:pt x="3056198" y="3779395"/>
                </a:lnTo>
                <a:lnTo>
                  <a:pt x="3089049" y="3746528"/>
                </a:lnTo>
                <a:lnTo>
                  <a:pt x="3115940" y="3708469"/>
                </a:lnTo>
                <a:lnTo>
                  <a:pt x="3136102" y="3665987"/>
                </a:lnTo>
                <a:lnTo>
                  <a:pt x="3148764" y="3619851"/>
                </a:lnTo>
                <a:lnTo>
                  <a:pt x="3153156" y="3570833"/>
                </a:lnTo>
                <a:lnTo>
                  <a:pt x="3153156" y="272668"/>
                </a:lnTo>
                <a:lnTo>
                  <a:pt x="3148764" y="223648"/>
                </a:lnTo>
                <a:lnTo>
                  <a:pt x="3136102" y="177513"/>
                </a:lnTo>
                <a:lnTo>
                  <a:pt x="3115940" y="135033"/>
                </a:lnTo>
                <a:lnTo>
                  <a:pt x="3089049" y="96979"/>
                </a:lnTo>
                <a:lnTo>
                  <a:pt x="3056198" y="64118"/>
                </a:lnTo>
                <a:lnTo>
                  <a:pt x="3018159" y="37220"/>
                </a:lnTo>
                <a:lnTo>
                  <a:pt x="2975702" y="17055"/>
                </a:lnTo>
                <a:lnTo>
                  <a:pt x="2929596" y="4392"/>
                </a:lnTo>
                <a:lnTo>
                  <a:pt x="2880614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object 13">
            <a:extLst>
              <a:ext uri="{FF2B5EF4-FFF2-40B4-BE49-F238E27FC236}">
                <a16:creationId xmlns:a16="http://schemas.microsoft.com/office/drawing/2014/main" id="{9A71A007-B453-40B0-8045-9DE96BD644A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9214" y="1077446"/>
            <a:ext cx="3963925" cy="3713736"/>
          </a:xfrm>
          <a:prstGeom prst="rect">
            <a:avLst/>
          </a:prstGeom>
        </p:spPr>
      </p:pic>
      <p:sp>
        <p:nvSpPr>
          <p:cNvPr id="39" name="object 14">
            <a:extLst>
              <a:ext uri="{FF2B5EF4-FFF2-40B4-BE49-F238E27FC236}">
                <a16:creationId xmlns:a16="http://schemas.microsoft.com/office/drawing/2014/main" id="{69F03D5F-2EB7-465A-B088-D0E0E6791D04}"/>
              </a:ext>
            </a:extLst>
          </p:cNvPr>
          <p:cNvSpPr/>
          <p:nvPr/>
        </p:nvSpPr>
        <p:spPr>
          <a:xfrm>
            <a:off x="8274559" y="1292902"/>
            <a:ext cx="3678935" cy="3396172"/>
          </a:xfrm>
          <a:custGeom>
            <a:avLst/>
            <a:gdLst/>
            <a:ahLst/>
            <a:cxnLst/>
            <a:rect l="l" t="t" r="r" b="b"/>
            <a:pathLst>
              <a:path w="3295015" h="4107179">
                <a:moveTo>
                  <a:pt x="3010027" y="0"/>
                </a:moveTo>
                <a:lnTo>
                  <a:pt x="2157222" y="0"/>
                </a:lnTo>
                <a:lnTo>
                  <a:pt x="2129916" y="35559"/>
                </a:lnTo>
                <a:lnTo>
                  <a:pt x="2094927" y="70443"/>
                </a:lnTo>
                <a:lnTo>
                  <a:pt x="2057727" y="102678"/>
                </a:lnTo>
                <a:lnTo>
                  <a:pt x="2018448" y="132123"/>
                </a:lnTo>
                <a:lnTo>
                  <a:pt x="1977221" y="158635"/>
                </a:lnTo>
                <a:lnTo>
                  <a:pt x="1934178" y="182073"/>
                </a:lnTo>
                <a:lnTo>
                  <a:pt x="1889450" y="202295"/>
                </a:lnTo>
                <a:lnTo>
                  <a:pt x="1843170" y="219158"/>
                </a:lnTo>
                <a:lnTo>
                  <a:pt x="1795469" y="232522"/>
                </a:lnTo>
                <a:lnTo>
                  <a:pt x="1746479" y="242242"/>
                </a:lnTo>
                <a:lnTo>
                  <a:pt x="1696331" y="248179"/>
                </a:lnTo>
                <a:lnTo>
                  <a:pt x="1645157" y="250189"/>
                </a:lnTo>
                <a:lnTo>
                  <a:pt x="1593984" y="248179"/>
                </a:lnTo>
                <a:lnTo>
                  <a:pt x="1543836" y="242242"/>
                </a:lnTo>
                <a:lnTo>
                  <a:pt x="1494846" y="232522"/>
                </a:lnTo>
                <a:lnTo>
                  <a:pt x="1447145" y="219158"/>
                </a:lnTo>
                <a:lnTo>
                  <a:pt x="1400865" y="202295"/>
                </a:lnTo>
                <a:lnTo>
                  <a:pt x="1356137" y="182073"/>
                </a:lnTo>
                <a:lnTo>
                  <a:pt x="1313094" y="158635"/>
                </a:lnTo>
                <a:lnTo>
                  <a:pt x="1271867" y="132123"/>
                </a:lnTo>
                <a:lnTo>
                  <a:pt x="1232588" y="102678"/>
                </a:lnTo>
                <a:lnTo>
                  <a:pt x="1195388" y="70443"/>
                </a:lnTo>
                <a:lnTo>
                  <a:pt x="1160399" y="35559"/>
                </a:lnTo>
                <a:lnTo>
                  <a:pt x="1132966" y="0"/>
                </a:lnTo>
                <a:lnTo>
                  <a:pt x="284860" y="0"/>
                </a:lnTo>
                <a:lnTo>
                  <a:pt x="238648" y="3987"/>
                </a:lnTo>
                <a:lnTo>
                  <a:pt x="194811" y="15530"/>
                </a:lnTo>
                <a:lnTo>
                  <a:pt x="153938" y="34001"/>
                </a:lnTo>
                <a:lnTo>
                  <a:pt x="116613" y="58773"/>
                </a:lnTo>
                <a:lnTo>
                  <a:pt x="83423" y="89217"/>
                </a:lnTo>
                <a:lnTo>
                  <a:pt x="54953" y="124705"/>
                </a:lnTo>
                <a:lnTo>
                  <a:pt x="31790" y="164610"/>
                </a:lnTo>
                <a:lnTo>
                  <a:pt x="14519" y="208304"/>
                </a:lnTo>
                <a:lnTo>
                  <a:pt x="3727" y="255158"/>
                </a:lnTo>
                <a:lnTo>
                  <a:pt x="0" y="304545"/>
                </a:lnTo>
                <a:lnTo>
                  <a:pt x="0" y="3802633"/>
                </a:lnTo>
                <a:lnTo>
                  <a:pt x="3727" y="3852021"/>
                </a:lnTo>
                <a:lnTo>
                  <a:pt x="14519" y="3898875"/>
                </a:lnTo>
                <a:lnTo>
                  <a:pt x="31790" y="3942569"/>
                </a:lnTo>
                <a:lnTo>
                  <a:pt x="54953" y="3982474"/>
                </a:lnTo>
                <a:lnTo>
                  <a:pt x="83423" y="4017962"/>
                </a:lnTo>
                <a:lnTo>
                  <a:pt x="116613" y="4048406"/>
                </a:lnTo>
                <a:lnTo>
                  <a:pt x="153938" y="4073178"/>
                </a:lnTo>
                <a:lnTo>
                  <a:pt x="194811" y="4091649"/>
                </a:lnTo>
                <a:lnTo>
                  <a:pt x="238648" y="4103192"/>
                </a:lnTo>
                <a:lnTo>
                  <a:pt x="284860" y="4107179"/>
                </a:lnTo>
                <a:lnTo>
                  <a:pt x="3010027" y="4107179"/>
                </a:lnTo>
                <a:lnTo>
                  <a:pt x="3056239" y="4103192"/>
                </a:lnTo>
                <a:lnTo>
                  <a:pt x="3100076" y="4091649"/>
                </a:lnTo>
                <a:lnTo>
                  <a:pt x="3140949" y="4073178"/>
                </a:lnTo>
                <a:lnTo>
                  <a:pt x="3178274" y="4048406"/>
                </a:lnTo>
                <a:lnTo>
                  <a:pt x="3211464" y="4017962"/>
                </a:lnTo>
                <a:lnTo>
                  <a:pt x="3239934" y="3982474"/>
                </a:lnTo>
                <a:lnTo>
                  <a:pt x="3263097" y="3942569"/>
                </a:lnTo>
                <a:lnTo>
                  <a:pt x="3280368" y="3898875"/>
                </a:lnTo>
                <a:lnTo>
                  <a:pt x="3291160" y="3852021"/>
                </a:lnTo>
                <a:lnTo>
                  <a:pt x="3294887" y="3802633"/>
                </a:lnTo>
                <a:lnTo>
                  <a:pt x="3294887" y="304545"/>
                </a:lnTo>
                <a:lnTo>
                  <a:pt x="3291160" y="255158"/>
                </a:lnTo>
                <a:lnTo>
                  <a:pt x="3280368" y="208304"/>
                </a:lnTo>
                <a:lnTo>
                  <a:pt x="3263097" y="164610"/>
                </a:lnTo>
                <a:lnTo>
                  <a:pt x="3239934" y="124705"/>
                </a:lnTo>
                <a:lnTo>
                  <a:pt x="3211464" y="89217"/>
                </a:lnTo>
                <a:lnTo>
                  <a:pt x="3178274" y="58773"/>
                </a:lnTo>
                <a:lnTo>
                  <a:pt x="3140949" y="34001"/>
                </a:lnTo>
                <a:lnTo>
                  <a:pt x="3100076" y="15530"/>
                </a:lnTo>
                <a:lnTo>
                  <a:pt x="3056239" y="3987"/>
                </a:lnTo>
                <a:lnTo>
                  <a:pt x="301002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object 17">
            <a:extLst>
              <a:ext uri="{FF2B5EF4-FFF2-40B4-BE49-F238E27FC236}">
                <a16:creationId xmlns:a16="http://schemas.microsoft.com/office/drawing/2014/main" id="{F796ED6C-37D2-4795-ADA6-6F706EF6599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770" y="4550390"/>
            <a:ext cx="3268630" cy="737616"/>
          </a:xfrm>
          <a:prstGeom prst="rect">
            <a:avLst/>
          </a:prstGeom>
        </p:spPr>
      </p:pic>
      <p:sp>
        <p:nvSpPr>
          <p:cNvPr id="43" name="object 18">
            <a:extLst>
              <a:ext uri="{FF2B5EF4-FFF2-40B4-BE49-F238E27FC236}">
                <a16:creationId xmlns:a16="http://schemas.microsoft.com/office/drawing/2014/main" id="{030B5D55-340C-4808-8DDA-3EE1A3DC150B}"/>
              </a:ext>
            </a:extLst>
          </p:cNvPr>
          <p:cNvSpPr txBox="1"/>
          <p:nvPr/>
        </p:nvSpPr>
        <p:spPr>
          <a:xfrm>
            <a:off x="651762" y="4732408"/>
            <a:ext cx="292836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Набор учеников в </a:t>
            </a:r>
            <a:r>
              <a:rPr kumimoji="0" lang="ru-RU" sz="12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профильный предпрофессиональный </a:t>
            </a:r>
            <a:r>
              <a:rPr kumimoji="0" sz="1200" b="0" i="0" u="none" strike="noStrike" kern="1200" cap="none" spc="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класс</a:t>
            </a:r>
            <a:endParaRPr kumimoji="0" sz="1200" b="0" i="0" u="none" strike="noStrike" kern="1200" cap="none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6ACFEF37-B3C8-4140-97E5-AB0FD594140B}"/>
              </a:ext>
            </a:extLst>
          </p:cNvPr>
          <p:cNvSpPr/>
          <p:nvPr/>
        </p:nvSpPr>
        <p:spPr>
          <a:xfrm>
            <a:off x="1611189" y="4535710"/>
            <a:ext cx="669096" cy="109855"/>
          </a:xfrm>
          <a:custGeom>
            <a:avLst/>
            <a:gdLst/>
            <a:ahLst/>
            <a:cxnLst/>
            <a:rect l="l" t="t" r="r" b="b"/>
            <a:pathLst>
              <a:path w="634364" h="109854">
                <a:moveTo>
                  <a:pt x="633984" y="0"/>
                </a:moveTo>
                <a:lnTo>
                  <a:pt x="0" y="0"/>
                </a:lnTo>
                <a:lnTo>
                  <a:pt x="316992" y="109727"/>
                </a:lnTo>
                <a:lnTo>
                  <a:pt x="633984" y="0"/>
                </a:lnTo>
                <a:close/>
              </a:path>
            </a:pathLst>
          </a:custGeom>
          <a:solidFill>
            <a:srgbClr val="F4F3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object 21">
            <a:extLst>
              <a:ext uri="{FF2B5EF4-FFF2-40B4-BE49-F238E27FC236}">
                <a16:creationId xmlns:a16="http://schemas.microsoft.com/office/drawing/2014/main" id="{167D3F35-49C8-444D-8606-122D881410A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47516" y="4543331"/>
            <a:ext cx="4405884" cy="766572"/>
          </a:xfrm>
          <a:prstGeom prst="rect">
            <a:avLst/>
          </a:prstGeom>
        </p:spPr>
      </p:pic>
      <p:pic>
        <p:nvPicPr>
          <p:cNvPr id="47" name="object 22">
            <a:extLst>
              <a:ext uri="{FF2B5EF4-FFF2-40B4-BE49-F238E27FC236}">
                <a16:creationId xmlns:a16="http://schemas.microsoft.com/office/drawing/2014/main" id="{BCAFC037-BC3D-40A5-8BC3-7CF6C4115A9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54567" y="4535709"/>
            <a:ext cx="3637788" cy="77419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25420D2-EE4C-4969-945B-CA45E35102A9}"/>
              </a:ext>
            </a:extLst>
          </p:cNvPr>
          <p:cNvGrpSpPr/>
          <p:nvPr/>
        </p:nvGrpSpPr>
        <p:grpSpPr>
          <a:xfrm>
            <a:off x="1362748" y="790309"/>
            <a:ext cx="1155774" cy="1038888"/>
            <a:chOff x="1669766" y="3704414"/>
            <a:chExt cx="1407160" cy="1408430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EB5B51C4-3528-419D-AF98-9CA5E058F0F8}"/>
                </a:ext>
              </a:extLst>
            </p:cNvPr>
            <p:cNvSpPr/>
            <p:nvPr/>
          </p:nvSpPr>
          <p:spPr>
            <a:xfrm>
              <a:off x="1669766" y="3704414"/>
              <a:ext cx="1407160" cy="1408430"/>
            </a:xfrm>
            <a:custGeom>
              <a:avLst/>
              <a:gdLst/>
              <a:ahLst/>
              <a:cxnLst/>
              <a:rect l="l" t="t" r="r" b="b"/>
              <a:pathLst>
                <a:path w="1407160" h="1408430">
                  <a:moveTo>
                    <a:pt x="703326" y="0"/>
                  </a:moveTo>
                  <a:lnTo>
                    <a:pt x="655165" y="1624"/>
                  </a:lnTo>
                  <a:lnTo>
                    <a:pt x="607876" y="6427"/>
                  </a:lnTo>
                  <a:lnTo>
                    <a:pt x="561564" y="14303"/>
                  </a:lnTo>
                  <a:lnTo>
                    <a:pt x="516334" y="25149"/>
                  </a:lnTo>
                  <a:lnTo>
                    <a:pt x="472289" y="38859"/>
                  </a:lnTo>
                  <a:lnTo>
                    <a:pt x="429535" y="55328"/>
                  </a:lnTo>
                  <a:lnTo>
                    <a:pt x="388177" y="74451"/>
                  </a:lnTo>
                  <a:lnTo>
                    <a:pt x="348318" y="96124"/>
                  </a:lnTo>
                  <a:lnTo>
                    <a:pt x="310064" y="120242"/>
                  </a:lnTo>
                  <a:lnTo>
                    <a:pt x="273520" y="146700"/>
                  </a:lnTo>
                  <a:lnTo>
                    <a:pt x="238789" y="175393"/>
                  </a:lnTo>
                  <a:lnTo>
                    <a:pt x="205978" y="206216"/>
                  </a:lnTo>
                  <a:lnTo>
                    <a:pt x="175189" y="239064"/>
                  </a:lnTo>
                  <a:lnTo>
                    <a:pt x="146529" y="273833"/>
                  </a:lnTo>
                  <a:lnTo>
                    <a:pt x="120102" y="310418"/>
                  </a:lnTo>
                  <a:lnTo>
                    <a:pt x="96011" y="348713"/>
                  </a:lnTo>
                  <a:lnTo>
                    <a:pt x="74364" y="388615"/>
                  </a:lnTo>
                  <a:lnTo>
                    <a:pt x="55262" y="430018"/>
                  </a:lnTo>
                  <a:lnTo>
                    <a:pt x="38813" y="472817"/>
                  </a:lnTo>
                  <a:lnTo>
                    <a:pt x="25119" y="516907"/>
                  </a:lnTo>
                  <a:lnTo>
                    <a:pt x="14286" y="562184"/>
                  </a:lnTo>
                  <a:lnTo>
                    <a:pt x="6419" y="608543"/>
                  </a:lnTo>
                  <a:lnTo>
                    <a:pt x="1622" y="655879"/>
                  </a:lnTo>
                  <a:lnTo>
                    <a:pt x="0" y="704088"/>
                  </a:lnTo>
                  <a:lnTo>
                    <a:pt x="1622" y="752296"/>
                  </a:lnTo>
                  <a:lnTo>
                    <a:pt x="6419" y="799632"/>
                  </a:lnTo>
                  <a:lnTo>
                    <a:pt x="14286" y="845991"/>
                  </a:lnTo>
                  <a:lnTo>
                    <a:pt x="25119" y="891268"/>
                  </a:lnTo>
                  <a:lnTo>
                    <a:pt x="38813" y="935358"/>
                  </a:lnTo>
                  <a:lnTo>
                    <a:pt x="55262" y="978157"/>
                  </a:lnTo>
                  <a:lnTo>
                    <a:pt x="74364" y="1019560"/>
                  </a:lnTo>
                  <a:lnTo>
                    <a:pt x="96012" y="1059462"/>
                  </a:lnTo>
                  <a:lnTo>
                    <a:pt x="120102" y="1097757"/>
                  </a:lnTo>
                  <a:lnTo>
                    <a:pt x="146529" y="1134342"/>
                  </a:lnTo>
                  <a:lnTo>
                    <a:pt x="175189" y="1169111"/>
                  </a:lnTo>
                  <a:lnTo>
                    <a:pt x="205978" y="1201959"/>
                  </a:lnTo>
                  <a:lnTo>
                    <a:pt x="238789" y="1232782"/>
                  </a:lnTo>
                  <a:lnTo>
                    <a:pt x="273520" y="1261475"/>
                  </a:lnTo>
                  <a:lnTo>
                    <a:pt x="310064" y="1287933"/>
                  </a:lnTo>
                  <a:lnTo>
                    <a:pt x="348318" y="1312051"/>
                  </a:lnTo>
                  <a:lnTo>
                    <a:pt x="388177" y="1333724"/>
                  </a:lnTo>
                  <a:lnTo>
                    <a:pt x="429535" y="1352847"/>
                  </a:lnTo>
                  <a:lnTo>
                    <a:pt x="472289" y="1369316"/>
                  </a:lnTo>
                  <a:lnTo>
                    <a:pt x="516334" y="1383026"/>
                  </a:lnTo>
                  <a:lnTo>
                    <a:pt x="561564" y="1393872"/>
                  </a:lnTo>
                  <a:lnTo>
                    <a:pt x="607876" y="1401748"/>
                  </a:lnTo>
                  <a:lnTo>
                    <a:pt x="655165" y="1406551"/>
                  </a:lnTo>
                  <a:lnTo>
                    <a:pt x="703326" y="1408176"/>
                  </a:lnTo>
                  <a:lnTo>
                    <a:pt x="751486" y="1406551"/>
                  </a:lnTo>
                  <a:lnTo>
                    <a:pt x="798775" y="1401748"/>
                  </a:lnTo>
                  <a:lnTo>
                    <a:pt x="845087" y="1393872"/>
                  </a:lnTo>
                  <a:lnTo>
                    <a:pt x="890317" y="1383026"/>
                  </a:lnTo>
                  <a:lnTo>
                    <a:pt x="934362" y="1369316"/>
                  </a:lnTo>
                  <a:lnTo>
                    <a:pt x="977116" y="1352847"/>
                  </a:lnTo>
                  <a:lnTo>
                    <a:pt x="1018474" y="1333724"/>
                  </a:lnTo>
                  <a:lnTo>
                    <a:pt x="1058333" y="1312051"/>
                  </a:lnTo>
                  <a:lnTo>
                    <a:pt x="1096587" y="1287933"/>
                  </a:lnTo>
                  <a:lnTo>
                    <a:pt x="1133131" y="1261475"/>
                  </a:lnTo>
                  <a:lnTo>
                    <a:pt x="1167862" y="1232782"/>
                  </a:lnTo>
                  <a:lnTo>
                    <a:pt x="1200673" y="1201959"/>
                  </a:lnTo>
                  <a:lnTo>
                    <a:pt x="1231462" y="1169111"/>
                  </a:lnTo>
                  <a:lnTo>
                    <a:pt x="1260122" y="1134342"/>
                  </a:lnTo>
                  <a:lnTo>
                    <a:pt x="1286549" y="1097757"/>
                  </a:lnTo>
                  <a:lnTo>
                    <a:pt x="1310640" y="1059462"/>
                  </a:lnTo>
                  <a:lnTo>
                    <a:pt x="1332287" y="1019560"/>
                  </a:lnTo>
                  <a:lnTo>
                    <a:pt x="1351389" y="978157"/>
                  </a:lnTo>
                  <a:lnTo>
                    <a:pt x="1367838" y="935358"/>
                  </a:lnTo>
                  <a:lnTo>
                    <a:pt x="1381532" y="891268"/>
                  </a:lnTo>
                  <a:lnTo>
                    <a:pt x="1392365" y="845991"/>
                  </a:lnTo>
                  <a:lnTo>
                    <a:pt x="1400232" y="799632"/>
                  </a:lnTo>
                  <a:lnTo>
                    <a:pt x="1405029" y="752296"/>
                  </a:lnTo>
                  <a:lnTo>
                    <a:pt x="1406652" y="704088"/>
                  </a:lnTo>
                  <a:lnTo>
                    <a:pt x="1405029" y="655879"/>
                  </a:lnTo>
                  <a:lnTo>
                    <a:pt x="1400232" y="608543"/>
                  </a:lnTo>
                  <a:lnTo>
                    <a:pt x="1392365" y="562184"/>
                  </a:lnTo>
                  <a:lnTo>
                    <a:pt x="1381532" y="516907"/>
                  </a:lnTo>
                  <a:lnTo>
                    <a:pt x="1367838" y="472817"/>
                  </a:lnTo>
                  <a:lnTo>
                    <a:pt x="1351389" y="430018"/>
                  </a:lnTo>
                  <a:lnTo>
                    <a:pt x="1332287" y="388615"/>
                  </a:lnTo>
                  <a:lnTo>
                    <a:pt x="1310639" y="348713"/>
                  </a:lnTo>
                  <a:lnTo>
                    <a:pt x="1286549" y="310418"/>
                  </a:lnTo>
                  <a:lnTo>
                    <a:pt x="1260122" y="273833"/>
                  </a:lnTo>
                  <a:lnTo>
                    <a:pt x="1231462" y="239064"/>
                  </a:lnTo>
                  <a:lnTo>
                    <a:pt x="1200673" y="206216"/>
                  </a:lnTo>
                  <a:lnTo>
                    <a:pt x="1167862" y="175393"/>
                  </a:lnTo>
                  <a:lnTo>
                    <a:pt x="1133131" y="146700"/>
                  </a:lnTo>
                  <a:lnTo>
                    <a:pt x="1096587" y="120242"/>
                  </a:lnTo>
                  <a:lnTo>
                    <a:pt x="1058333" y="96124"/>
                  </a:lnTo>
                  <a:lnTo>
                    <a:pt x="1018474" y="74451"/>
                  </a:lnTo>
                  <a:lnTo>
                    <a:pt x="977116" y="55328"/>
                  </a:lnTo>
                  <a:lnTo>
                    <a:pt x="934362" y="38859"/>
                  </a:lnTo>
                  <a:lnTo>
                    <a:pt x="890317" y="25149"/>
                  </a:lnTo>
                  <a:lnTo>
                    <a:pt x="845087" y="14303"/>
                  </a:lnTo>
                  <a:lnTo>
                    <a:pt x="798775" y="6427"/>
                  </a:lnTo>
                  <a:lnTo>
                    <a:pt x="751486" y="1624"/>
                  </a:lnTo>
                  <a:lnTo>
                    <a:pt x="703326" y="0"/>
                  </a:lnTo>
                  <a:close/>
                </a:path>
              </a:pathLst>
            </a:custGeom>
            <a:solidFill>
              <a:srgbClr val="DEDF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15">
              <a:extLst>
                <a:ext uri="{FF2B5EF4-FFF2-40B4-BE49-F238E27FC236}">
                  <a16:creationId xmlns:a16="http://schemas.microsoft.com/office/drawing/2014/main" id="{1597B2C4-B7E9-4E4D-9231-56451B6483B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7274" y="3830782"/>
              <a:ext cx="1152144" cy="1150620"/>
            </a:xfrm>
            <a:prstGeom prst="rect">
              <a:avLst/>
            </a:prstGeom>
          </p:spPr>
        </p:pic>
        <p:pic>
          <p:nvPicPr>
            <p:cNvPr id="51" name="object 25">
              <a:extLst>
                <a:ext uri="{FF2B5EF4-FFF2-40B4-BE49-F238E27FC236}">
                  <a16:creationId xmlns:a16="http://schemas.microsoft.com/office/drawing/2014/main" id="{83F20E0F-1D8A-47A8-A3D0-8AA55570DE0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4444" y="3936317"/>
              <a:ext cx="717804" cy="717803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4420B5C-5528-40C0-9D94-F6F562946C21}"/>
              </a:ext>
            </a:extLst>
          </p:cNvPr>
          <p:cNvGrpSpPr/>
          <p:nvPr/>
        </p:nvGrpSpPr>
        <p:grpSpPr>
          <a:xfrm>
            <a:off x="9581979" y="796549"/>
            <a:ext cx="1037916" cy="963037"/>
            <a:chOff x="9261347" y="4217138"/>
            <a:chExt cx="1408430" cy="1408430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A5611ABC-B908-4A9C-B485-353BE29A4FC2}"/>
                </a:ext>
              </a:extLst>
            </p:cNvPr>
            <p:cNvSpPr/>
            <p:nvPr/>
          </p:nvSpPr>
          <p:spPr>
            <a:xfrm>
              <a:off x="9261347" y="4217138"/>
              <a:ext cx="1408430" cy="1408430"/>
            </a:xfrm>
            <a:custGeom>
              <a:avLst/>
              <a:gdLst/>
              <a:ahLst/>
              <a:cxnLst/>
              <a:rect l="l" t="t" r="r" b="b"/>
              <a:pathLst>
                <a:path w="1408429" h="1408430">
                  <a:moveTo>
                    <a:pt x="704087" y="0"/>
                  </a:moveTo>
                  <a:lnTo>
                    <a:pt x="655879" y="1624"/>
                  </a:lnTo>
                  <a:lnTo>
                    <a:pt x="608543" y="6427"/>
                  </a:lnTo>
                  <a:lnTo>
                    <a:pt x="562184" y="14303"/>
                  </a:lnTo>
                  <a:lnTo>
                    <a:pt x="516907" y="25149"/>
                  </a:lnTo>
                  <a:lnTo>
                    <a:pt x="472817" y="38859"/>
                  </a:lnTo>
                  <a:lnTo>
                    <a:pt x="430018" y="55328"/>
                  </a:lnTo>
                  <a:lnTo>
                    <a:pt x="388615" y="74451"/>
                  </a:lnTo>
                  <a:lnTo>
                    <a:pt x="348713" y="96124"/>
                  </a:lnTo>
                  <a:lnTo>
                    <a:pt x="310418" y="120242"/>
                  </a:lnTo>
                  <a:lnTo>
                    <a:pt x="273833" y="146700"/>
                  </a:lnTo>
                  <a:lnTo>
                    <a:pt x="239064" y="175393"/>
                  </a:lnTo>
                  <a:lnTo>
                    <a:pt x="206216" y="206216"/>
                  </a:lnTo>
                  <a:lnTo>
                    <a:pt x="175393" y="239064"/>
                  </a:lnTo>
                  <a:lnTo>
                    <a:pt x="146700" y="273833"/>
                  </a:lnTo>
                  <a:lnTo>
                    <a:pt x="120242" y="310418"/>
                  </a:lnTo>
                  <a:lnTo>
                    <a:pt x="96124" y="348713"/>
                  </a:lnTo>
                  <a:lnTo>
                    <a:pt x="74451" y="388615"/>
                  </a:lnTo>
                  <a:lnTo>
                    <a:pt x="55328" y="430018"/>
                  </a:lnTo>
                  <a:lnTo>
                    <a:pt x="38859" y="472817"/>
                  </a:lnTo>
                  <a:lnTo>
                    <a:pt x="25149" y="516907"/>
                  </a:lnTo>
                  <a:lnTo>
                    <a:pt x="14303" y="562184"/>
                  </a:lnTo>
                  <a:lnTo>
                    <a:pt x="6427" y="608543"/>
                  </a:lnTo>
                  <a:lnTo>
                    <a:pt x="1624" y="655879"/>
                  </a:lnTo>
                  <a:lnTo>
                    <a:pt x="0" y="704088"/>
                  </a:lnTo>
                  <a:lnTo>
                    <a:pt x="1624" y="752296"/>
                  </a:lnTo>
                  <a:lnTo>
                    <a:pt x="6427" y="799632"/>
                  </a:lnTo>
                  <a:lnTo>
                    <a:pt x="14303" y="845991"/>
                  </a:lnTo>
                  <a:lnTo>
                    <a:pt x="25149" y="891268"/>
                  </a:lnTo>
                  <a:lnTo>
                    <a:pt x="38859" y="935358"/>
                  </a:lnTo>
                  <a:lnTo>
                    <a:pt x="55328" y="978157"/>
                  </a:lnTo>
                  <a:lnTo>
                    <a:pt x="74451" y="1019560"/>
                  </a:lnTo>
                  <a:lnTo>
                    <a:pt x="96124" y="1059462"/>
                  </a:lnTo>
                  <a:lnTo>
                    <a:pt x="120242" y="1097757"/>
                  </a:lnTo>
                  <a:lnTo>
                    <a:pt x="146700" y="1134342"/>
                  </a:lnTo>
                  <a:lnTo>
                    <a:pt x="175393" y="1169111"/>
                  </a:lnTo>
                  <a:lnTo>
                    <a:pt x="206216" y="1201959"/>
                  </a:lnTo>
                  <a:lnTo>
                    <a:pt x="239064" y="1232782"/>
                  </a:lnTo>
                  <a:lnTo>
                    <a:pt x="273833" y="1261475"/>
                  </a:lnTo>
                  <a:lnTo>
                    <a:pt x="310418" y="1287933"/>
                  </a:lnTo>
                  <a:lnTo>
                    <a:pt x="348713" y="1312051"/>
                  </a:lnTo>
                  <a:lnTo>
                    <a:pt x="388615" y="1333724"/>
                  </a:lnTo>
                  <a:lnTo>
                    <a:pt x="430018" y="1352847"/>
                  </a:lnTo>
                  <a:lnTo>
                    <a:pt x="472817" y="1369316"/>
                  </a:lnTo>
                  <a:lnTo>
                    <a:pt x="516907" y="1383026"/>
                  </a:lnTo>
                  <a:lnTo>
                    <a:pt x="562184" y="1393872"/>
                  </a:lnTo>
                  <a:lnTo>
                    <a:pt x="608543" y="1401748"/>
                  </a:lnTo>
                  <a:lnTo>
                    <a:pt x="655879" y="1406551"/>
                  </a:lnTo>
                  <a:lnTo>
                    <a:pt x="704087" y="1408176"/>
                  </a:lnTo>
                  <a:lnTo>
                    <a:pt x="752296" y="1406551"/>
                  </a:lnTo>
                  <a:lnTo>
                    <a:pt x="799632" y="1401748"/>
                  </a:lnTo>
                  <a:lnTo>
                    <a:pt x="845991" y="1393872"/>
                  </a:lnTo>
                  <a:lnTo>
                    <a:pt x="891268" y="1383026"/>
                  </a:lnTo>
                  <a:lnTo>
                    <a:pt x="935358" y="1369316"/>
                  </a:lnTo>
                  <a:lnTo>
                    <a:pt x="978157" y="1352847"/>
                  </a:lnTo>
                  <a:lnTo>
                    <a:pt x="1019560" y="1333724"/>
                  </a:lnTo>
                  <a:lnTo>
                    <a:pt x="1059462" y="1312051"/>
                  </a:lnTo>
                  <a:lnTo>
                    <a:pt x="1097757" y="1287933"/>
                  </a:lnTo>
                  <a:lnTo>
                    <a:pt x="1134342" y="1261475"/>
                  </a:lnTo>
                  <a:lnTo>
                    <a:pt x="1169111" y="1232782"/>
                  </a:lnTo>
                  <a:lnTo>
                    <a:pt x="1201959" y="1201959"/>
                  </a:lnTo>
                  <a:lnTo>
                    <a:pt x="1232782" y="1169111"/>
                  </a:lnTo>
                  <a:lnTo>
                    <a:pt x="1261475" y="1134342"/>
                  </a:lnTo>
                  <a:lnTo>
                    <a:pt x="1287933" y="1097757"/>
                  </a:lnTo>
                  <a:lnTo>
                    <a:pt x="1312051" y="1059462"/>
                  </a:lnTo>
                  <a:lnTo>
                    <a:pt x="1333724" y="1019560"/>
                  </a:lnTo>
                  <a:lnTo>
                    <a:pt x="1352847" y="978157"/>
                  </a:lnTo>
                  <a:lnTo>
                    <a:pt x="1369316" y="935358"/>
                  </a:lnTo>
                  <a:lnTo>
                    <a:pt x="1383026" y="891268"/>
                  </a:lnTo>
                  <a:lnTo>
                    <a:pt x="1393872" y="845991"/>
                  </a:lnTo>
                  <a:lnTo>
                    <a:pt x="1401748" y="799632"/>
                  </a:lnTo>
                  <a:lnTo>
                    <a:pt x="1406551" y="752296"/>
                  </a:lnTo>
                  <a:lnTo>
                    <a:pt x="1408176" y="704088"/>
                  </a:lnTo>
                  <a:lnTo>
                    <a:pt x="1406551" y="655879"/>
                  </a:lnTo>
                  <a:lnTo>
                    <a:pt x="1401748" y="608543"/>
                  </a:lnTo>
                  <a:lnTo>
                    <a:pt x="1393872" y="562184"/>
                  </a:lnTo>
                  <a:lnTo>
                    <a:pt x="1383026" y="516907"/>
                  </a:lnTo>
                  <a:lnTo>
                    <a:pt x="1369316" y="472817"/>
                  </a:lnTo>
                  <a:lnTo>
                    <a:pt x="1352847" y="430018"/>
                  </a:lnTo>
                  <a:lnTo>
                    <a:pt x="1333724" y="388615"/>
                  </a:lnTo>
                  <a:lnTo>
                    <a:pt x="1312051" y="348713"/>
                  </a:lnTo>
                  <a:lnTo>
                    <a:pt x="1287933" y="310418"/>
                  </a:lnTo>
                  <a:lnTo>
                    <a:pt x="1261475" y="273833"/>
                  </a:lnTo>
                  <a:lnTo>
                    <a:pt x="1232782" y="239064"/>
                  </a:lnTo>
                  <a:lnTo>
                    <a:pt x="1201959" y="206216"/>
                  </a:lnTo>
                  <a:lnTo>
                    <a:pt x="1169111" y="175393"/>
                  </a:lnTo>
                  <a:lnTo>
                    <a:pt x="1134342" y="146700"/>
                  </a:lnTo>
                  <a:lnTo>
                    <a:pt x="1097757" y="120242"/>
                  </a:lnTo>
                  <a:lnTo>
                    <a:pt x="1059462" y="96124"/>
                  </a:lnTo>
                  <a:lnTo>
                    <a:pt x="1019560" y="74451"/>
                  </a:lnTo>
                  <a:lnTo>
                    <a:pt x="978157" y="55328"/>
                  </a:lnTo>
                  <a:lnTo>
                    <a:pt x="935358" y="38859"/>
                  </a:lnTo>
                  <a:lnTo>
                    <a:pt x="891268" y="25149"/>
                  </a:lnTo>
                  <a:lnTo>
                    <a:pt x="845991" y="14303"/>
                  </a:lnTo>
                  <a:lnTo>
                    <a:pt x="799632" y="6427"/>
                  </a:lnTo>
                  <a:lnTo>
                    <a:pt x="752296" y="1624"/>
                  </a:lnTo>
                  <a:lnTo>
                    <a:pt x="704087" y="0"/>
                  </a:lnTo>
                  <a:close/>
                </a:path>
              </a:pathLst>
            </a:custGeom>
            <a:solidFill>
              <a:srgbClr val="EDE29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object 16">
              <a:extLst>
                <a:ext uri="{FF2B5EF4-FFF2-40B4-BE49-F238E27FC236}">
                  <a16:creationId xmlns:a16="http://schemas.microsoft.com/office/drawing/2014/main" id="{7C4B8DF1-6571-4EFB-8457-0C15A4956B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9459" y="4359833"/>
              <a:ext cx="1152144" cy="1152144"/>
            </a:xfrm>
            <a:prstGeom prst="rect">
              <a:avLst/>
            </a:prstGeom>
          </p:spPr>
        </p:pic>
        <p:pic>
          <p:nvPicPr>
            <p:cNvPr id="53" name="object 27">
              <a:extLst>
                <a:ext uri="{FF2B5EF4-FFF2-40B4-BE49-F238E27FC236}">
                  <a16:creationId xmlns:a16="http://schemas.microsoft.com/office/drawing/2014/main" id="{580BBB3E-58A0-46BD-8885-ACBB5B32EEF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09403" y="4659098"/>
              <a:ext cx="623316" cy="623315"/>
            </a:xfrm>
            <a:prstGeom prst="rect">
              <a:avLst/>
            </a:prstGeom>
          </p:spPr>
        </p:pic>
      </p:grpSp>
      <p:sp>
        <p:nvSpPr>
          <p:cNvPr id="54" name="object 28">
            <a:extLst>
              <a:ext uri="{FF2B5EF4-FFF2-40B4-BE49-F238E27FC236}">
                <a16:creationId xmlns:a16="http://schemas.microsoft.com/office/drawing/2014/main" id="{D1D16D28-79C1-424B-BD2C-3046F9506422}"/>
              </a:ext>
            </a:extLst>
          </p:cNvPr>
          <p:cNvSpPr txBox="1"/>
          <p:nvPr/>
        </p:nvSpPr>
        <p:spPr>
          <a:xfrm>
            <a:off x="3907323" y="1792654"/>
            <a:ext cx="4425656" cy="279243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5885" marR="1129665" lvl="0" indent="0" algn="l" defTabSz="914400" rtl="0" eaLnBrk="1" fontAlgn="auto" latinLnBrk="0" hangingPunct="1">
              <a:lnSpc>
                <a:spcPts val="151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165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Принципы построения образовательных программ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углубленное изучение профильных предметов;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освоение специализированных учебных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курсов, в части, формируемой участниками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образовательных отношений;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посещение не менее 2-х учебных курсов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внеурочной деятельности;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посещение образовательных программ дополнительного образования;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проектной и исследовательской деятельности;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образовательных активностях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профильных колледжей и вузов;</a:t>
            </a:r>
          </a:p>
          <a:p>
            <a:pPr marL="193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93675" algn="l"/>
              </a:tabLst>
              <a:defRPr/>
            </a:pPr>
            <a:r>
              <a:rPr kumimoji="0" lang="ru-RU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образовательно-профессиональных активностях </a:t>
            </a:r>
          </a:p>
        </p:txBody>
      </p:sp>
      <p:sp>
        <p:nvSpPr>
          <p:cNvPr id="55" name="object 29">
            <a:extLst>
              <a:ext uri="{FF2B5EF4-FFF2-40B4-BE49-F238E27FC236}">
                <a16:creationId xmlns:a16="http://schemas.microsoft.com/office/drawing/2014/main" id="{E2BFA0FB-5E03-4D2F-B304-34506B69B785}"/>
              </a:ext>
            </a:extLst>
          </p:cNvPr>
          <p:cNvSpPr txBox="1"/>
          <p:nvPr/>
        </p:nvSpPr>
        <p:spPr>
          <a:xfrm>
            <a:off x="8518906" y="1915228"/>
            <a:ext cx="2891155" cy="749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200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Функции</a:t>
            </a:r>
            <a:r>
              <a:rPr kumimoji="0" sz="1400" b="1" i="0" u="none" strike="noStrike" kern="1200" cap="none" spc="229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400" b="1" i="0" u="none" strike="noStrike" kern="1200" cap="none" spc="165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куратора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7804" marR="0" lvl="0" indent="-193040" algn="l" defTabSz="914400" rtl="0" eaLnBrk="1" fontAlgn="auto" latinLnBrk="0" hangingPunct="1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17804" algn="l"/>
              </a:tabLst>
              <a:defRPr/>
            </a:pPr>
            <a:r>
              <a:rPr kumimoji="0" sz="1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деятельности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школы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476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учетом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целей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проекта;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0">
            <a:extLst>
              <a:ext uri="{FF2B5EF4-FFF2-40B4-BE49-F238E27FC236}">
                <a16:creationId xmlns:a16="http://schemas.microsoft.com/office/drawing/2014/main" id="{72AF36A2-6D35-41D0-8897-A4F7AEB1B614}"/>
              </a:ext>
            </a:extLst>
          </p:cNvPr>
          <p:cNvSpPr txBox="1"/>
          <p:nvPr/>
        </p:nvSpPr>
        <p:spPr>
          <a:xfrm>
            <a:off x="8531096" y="2681700"/>
            <a:ext cx="3331719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9304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05740" algn="l"/>
              </a:tabLst>
              <a:defRPr/>
            </a:pPr>
            <a:r>
              <a:rPr kumimoji="0" sz="11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координация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выполнению </a:t>
            </a:r>
            <a:r>
              <a:rPr kumimoji="0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учебных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образовательных </a:t>
            </a:r>
            <a:r>
              <a:rPr kumimoji="0" sz="11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программ;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31">
            <a:extLst>
              <a:ext uri="{FF2B5EF4-FFF2-40B4-BE49-F238E27FC236}">
                <a16:creationId xmlns:a16="http://schemas.microsoft.com/office/drawing/2014/main" id="{CEE6F330-C500-49A8-BDD9-FA967AA16DAD}"/>
              </a:ext>
            </a:extLst>
          </p:cNvPr>
          <p:cNvSpPr txBox="1"/>
          <p:nvPr/>
        </p:nvSpPr>
        <p:spPr>
          <a:xfrm>
            <a:off x="8531097" y="3216487"/>
            <a:ext cx="3331718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9304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05740" algn="l"/>
              </a:tabLst>
              <a:defRPr/>
            </a:pPr>
            <a:r>
              <a:rPr kumimoji="0" sz="1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методической, культурно-</a:t>
            </a:r>
            <a:r>
              <a:rPr kumimoji="0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массовой,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внеклассной </a:t>
            </a:r>
            <a:r>
              <a:rPr kumimoji="0" sz="11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информационной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родителей;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2">
            <a:extLst>
              <a:ext uri="{FF2B5EF4-FFF2-40B4-BE49-F238E27FC236}">
                <a16:creationId xmlns:a16="http://schemas.microsoft.com/office/drawing/2014/main" id="{3184C6FE-53CA-410D-B6F3-D07B5E98108D}"/>
              </a:ext>
            </a:extLst>
          </p:cNvPr>
          <p:cNvSpPr txBox="1"/>
          <p:nvPr/>
        </p:nvSpPr>
        <p:spPr>
          <a:xfrm>
            <a:off x="8531097" y="3806887"/>
            <a:ext cx="302704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9304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05740" algn="l"/>
              </a:tabLst>
              <a:defRPr/>
            </a:pPr>
            <a:r>
              <a:rPr kumimoji="0" sz="1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контроля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</a:t>
            </a:r>
            <a:r>
              <a:rPr kumimoji="0" sz="11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выполнением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плановых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заданий, </a:t>
            </a:r>
            <a:r>
              <a:rPr kumimoji="0" sz="11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своевременным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составлением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отчетной 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документации.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3">
            <a:extLst>
              <a:ext uri="{FF2B5EF4-FFF2-40B4-BE49-F238E27FC236}">
                <a16:creationId xmlns:a16="http://schemas.microsoft.com/office/drawing/2014/main" id="{11AEA98B-1942-48AD-A7B0-CDA7E0F9D52E}"/>
              </a:ext>
            </a:extLst>
          </p:cNvPr>
          <p:cNvSpPr txBox="1"/>
          <p:nvPr/>
        </p:nvSpPr>
        <p:spPr>
          <a:xfrm>
            <a:off x="353532" y="1908218"/>
            <a:ext cx="3155935" cy="10086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105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165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Перечень</a:t>
            </a:r>
            <a:r>
              <a:rPr kumimoji="0" sz="1400" b="1" i="0" u="none" strike="noStrike" kern="1200" cap="none" spc="195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400" b="1" i="0" u="none" strike="noStrike" kern="1200" cap="none" spc="114" normalizeH="0" baseline="0" noProof="0" dirty="0">
                <a:ln>
                  <a:noFill/>
                </a:ln>
                <a:solidFill>
                  <a:srgbClr val="6EB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шагов: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340" marR="5080" lvl="0" indent="-168275" algn="l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2880" algn="l"/>
              </a:tabLst>
              <a:defRPr/>
            </a:pPr>
            <a:r>
              <a:rPr kumimoji="0" sz="1100" b="0" i="0" u="none" strike="noStrike" kern="1200" cap="none" spc="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соглашений</a:t>
            </a:r>
            <a:r>
              <a:rPr kumimoji="0" lang="ru-RU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/договоров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 	</a:t>
            </a:r>
            <a:r>
              <a:rPr kumimoji="0" sz="1100" b="0" i="0" u="none" strike="noStrike" kern="1200" cap="none" spc="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сотрудничестве</a:t>
            </a:r>
            <a:r>
              <a:rPr kumimoji="0" lang="ru-RU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сфере предпрофессиональной подготовки и профильного обучения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566EC59F-15C1-4637-91DE-43F45C13404A}"/>
              </a:ext>
            </a:extLst>
          </p:cNvPr>
          <p:cNvSpPr txBox="1"/>
          <p:nvPr/>
        </p:nvSpPr>
        <p:spPr>
          <a:xfrm>
            <a:off x="350345" y="3018798"/>
            <a:ext cx="321733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lvl="0" indent="-16827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2880" algn="l"/>
              </a:tabLst>
              <a:defRPr/>
            </a:pP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утверждение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положения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	</a:t>
            </a:r>
            <a:r>
              <a:rPr kumimoji="0" lang="ru-RU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профильных предпрофессиональных классах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8504CE50-6E26-4A5F-A781-EBBC48A1B820}"/>
              </a:ext>
            </a:extLst>
          </p:cNvPr>
          <p:cNvSpPr txBox="1"/>
          <p:nvPr/>
        </p:nvSpPr>
        <p:spPr>
          <a:xfrm>
            <a:off x="367438" y="3654615"/>
            <a:ext cx="2888029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lvl="0" indent="-16827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2880" algn="l"/>
              </a:tabLst>
              <a:defRPr/>
            </a:pP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утверждение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учебных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планов, 	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рабочих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воспитания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	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внеурочной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деятельности;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6">
            <a:extLst>
              <a:ext uri="{FF2B5EF4-FFF2-40B4-BE49-F238E27FC236}">
                <a16:creationId xmlns:a16="http://schemas.microsoft.com/office/drawing/2014/main" id="{57FF5DC6-4F0E-4E84-956C-F09EBF58580E}"/>
              </a:ext>
            </a:extLst>
          </p:cNvPr>
          <p:cNvSpPr txBox="1"/>
          <p:nvPr/>
        </p:nvSpPr>
        <p:spPr>
          <a:xfrm>
            <a:off x="359965" y="4205229"/>
            <a:ext cx="3032028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lvl="0" indent="-16827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2880" algn="l"/>
              </a:tabLst>
              <a:defRPr/>
            </a:pP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назначение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школе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руководителей 	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(кураторов).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40791BC2-8EFF-4E0B-939C-9F0E053EEEAD}"/>
              </a:ext>
            </a:extLst>
          </p:cNvPr>
          <p:cNvSpPr txBox="1"/>
          <p:nvPr/>
        </p:nvSpPr>
        <p:spPr>
          <a:xfrm>
            <a:off x="3941190" y="4732408"/>
            <a:ext cx="3527425" cy="2026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15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Основа</a:t>
            </a:r>
            <a:r>
              <a:rPr kumimoji="0" sz="12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</a:t>
            </a:r>
            <a:r>
              <a:rPr kumimoji="0" sz="12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образовательной</a:t>
            </a:r>
            <a:r>
              <a:rPr kumimoji="0" sz="12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38">
            <a:extLst>
              <a:ext uri="{FF2B5EF4-FFF2-40B4-BE49-F238E27FC236}">
                <a16:creationId xmlns:a16="http://schemas.microsoft.com/office/drawing/2014/main" id="{10A893E3-1097-40BA-BAEE-F6FD872B3A27}"/>
              </a:ext>
            </a:extLst>
          </p:cNvPr>
          <p:cNvSpPr txBox="1"/>
          <p:nvPr/>
        </p:nvSpPr>
        <p:spPr>
          <a:xfrm>
            <a:off x="8450071" y="4645845"/>
            <a:ext cx="3108960" cy="1971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8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Координация</a:t>
            </a:r>
            <a:r>
              <a:rPr kumimoji="0" sz="12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sz="12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12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42">
            <a:extLst>
              <a:ext uri="{FF2B5EF4-FFF2-40B4-BE49-F238E27FC236}">
                <a16:creationId xmlns:a16="http://schemas.microsoft.com/office/drawing/2014/main" id="{366745A0-83BA-43D3-A256-130DC55C1BAC}"/>
              </a:ext>
            </a:extLst>
          </p:cNvPr>
          <p:cNvSpPr txBox="1">
            <a:spLocks/>
          </p:cNvSpPr>
          <p:nvPr/>
        </p:nvSpPr>
        <p:spPr>
          <a:xfrm>
            <a:off x="11706606" y="10323210"/>
            <a:ext cx="214629" cy="274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400" b="0" i="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0" i="0" u="none" strike="noStrike" kern="1200" cap="none" spc="-25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4E5C418F-0233-4319-9911-0D068B4B200A}"/>
              </a:ext>
            </a:extLst>
          </p:cNvPr>
          <p:cNvSpPr/>
          <p:nvPr/>
        </p:nvSpPr>
        <p:spPr>
          <a:xfrm>
            <a:off x="81398" y="818647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7B93E21-30D9-48F2-B07B-9C3001631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667" y="5383165"/>
            <a:ext cx="730201" cy="763204"/>
          </a:xfrm>
          <a:prstGeom prst="rect">
            <a:avLst/>
          </a:prstGeom>
        </p:spPr>
      </p:pic>
      <p:pic>
        <p:nvPicPr>
          <p:cNvPr id="69" name="object 33">
            <a:extLst>
              <a:ext uri="{FF2B5EF4-FFF2-40B4-BE49-F238E27FC236}">
                <a16:creationId xmlns:a16="http://schemas.microsoft.com/office/drawing/2014/main" id="{27AC3042-19BB-4A13-B6A8-C3CA65E2D561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654003" y="5410806"/>
            <a:ext cx="726374" cy="73761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47DBA45-E3EB-421D-80DF-92220CAD3493}"/>
              </a:ext>
            </a:extLst>
          </p:cNvPr>
          <p:cNvSpPr txBox="1"/>
          <p:nvPr/>
        </p:nvSpPr>
        <p:spPr>
          <a:xfrm>
            <a:off x="929357" y="5457628"/>
            <a:ext cx="35331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1. Определить профиль класса → [например: инженерный, медицинский, агротехнологический]</a:t>
            </a:r>
          </a:p>
          <a:p>
            <a:r>
              <a:rPr lang="ru-RU" sz="1400" dirty="0"/>
              <a:t>2. Выбрать 2–3 базовых предмета для углубления → [</a:t>
            </a:r>
            <a:r>
              <a:rPr lang="ru-RU" sz="1400" dirty="0" err="1"/>
              <a:t>физика+математика</a:t>
            </a:r>
            <a:r>
              <a:rPr lang="ru-RU" sz="1400" dirty="0"/>
              <a:t> / </a:t>
            </a:r>
            <a:r>
              <a:rPr lang="ru-RU" sz="1400" dirty="0" err="1"/>
              <a:t>биология+химия</a:t>
            </a:r>
            <a:r>
              <a:rPr lang="ru-RU" sz="1400" dirty="0"/>
              <a:t> и т.д.]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9CE4B47-1235-480E-8071-9BAD29FEE386}"/>
              </a:ext>
            </a:extLst>
          </p:cNvPr>
          <p:cNvSpPr txBox="1"/>
          <p:nvPr/>
        </p:nvSpPr>
        <p:spPr>
          <a:xfrm>
            <a:off x="4359639" y="5283642"/>
            <a:ext cx="80333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3. Для каждого предмета:</a:t>
            </a:r>
          </a:p>
          <a:p>
            <a:r>
              <a:rPr lang="ru-RU" sz="1400" dirty="0"/>
              <a:t>   ├─ Выявить темы, релевантные профилю</a:t>
            </a:r>
          </a:p>
          <a:p>
            <a:r>
              <a:rPr lang="ru-RU" sz="1400" dirty="0"/>
              <a:t>   ├─ Разработать кейсы/задания с профессиональным контекстом</a:t>
            </a:r>
          </a:p>
          <a:p>
            <a:r>
              <a:rPr lang="ru-RU" sz="1400" dirty="0"/>
              <a:t>   ├─ Определить формы занятий (лаборатория, проект, дискуссия)</a:t>
            </a:r>
          </a:p>
          <a:p>
            <a:r>
              <a:rPr lang="ru-RU" sz="1400" dirty="0"/>
              <a:t>   └─ Указать ожидаемые метапредметные результаты</a:t>
            </a:r>
          </a:p>
          <a:p>
            <a:r>
              <a:rPr lang="ru-RU" sz="1400" dirty="0"/>
              <a:t>4. Разработать элективные курсы в части, формируемой участниками образовательных отношений</a:t>
            </a:r>
          </a:p>
          <a:p>
            <a:r>
              <a:rPr lang="ru-RU" sz="1400" dirty="0"/>
              <a:t>5. Согласовать с партнёрами (вуз/работодатель) содержание практико-ориентированных модулей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5598" y="750230"/>
            <a:ext cx="1013726" cy="10093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E78CC-EDD7-8F9F-1676-5D187229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73" t="17451" r="52953" b="10100"/>
          <a:stretch/>
        </p:blipFill>
        <p:spPr>
          <a:xfrm>
            <a:off x="47328" y="261913"/>
            <a:ext cx="4112818" cy="6236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08383-407D-F565-010A-379BEF67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50"/>
          <a:stretch/>
        </p:blipFill>
        <p:spPr>
          <a:xfrm>
            <a:off x="4079776" y="261907"/>
            <a:ext cx="4112817" cy="62368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EE17AB-75EE-2566-4CFD-9F7B473B4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78" t="17451" r="53247" b="4850"/>
          <a:stretch/>
        </p:blipFill>
        <p:spPr>
          <a:xfrm>
            <a:off x="8040216" y="240888"/>
            <a:ext cx="4112817" cy="6688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8295E1-580C-2559-4789-78DE94575F02}"/>
              </a:ext>
            </a:extLst>
          </p:cNvPr>
          <p:cNvSpPr txBox="1"/>
          <p:nvPr/>
        </p:nvSpPr>
        <p:spPr>
          <a:xfrm>
            <a:off x="0" y="174156"/>
            <a:ext cx="11858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ОБЕСПЕЧЕНИЕ ПРОФИЛЬНОГО ПРЕДПРОФЕССИОНАНОГО КЛАССА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453578-5F1C-4A66-BB70-132E7D8BD682}"/>
              </a:ext>
            </a:extLst>
          </p:cNvPr>
          <p:cNvSpPr/>
          <p:nvPr/>
        </p:nvSpPr>
        <p:spPr>
          <a:xfrm>
            <a:off x="8107294" y="4319988"/>
            <a:ext cx="4088330" cy="2522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1E526-6EA4-6A47-08A7-97F3A878C10B}"/>
              </a:ext>
            </a:extLst>
          </p:cNvPr>
          <p:cNvSpPr txBox="1"/>
          <p:nvPr/>
        </p:nvSpPr>
        <p:spPr>
          <a:xfrm>
            <a:off x="8057522" y="4430351"/>
            <a:ext cx="436711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Договор/соглашение о сотрудничестве (школа-вуз/колледж-предприятие)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Положение о профильном предпрофессиональном классе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Приказ об открытие профильного предпрофессионального класса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Заявление обучающегося/родителя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Учебный план предпрофильных (7-х)/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профильных (10-х) классов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Учебная программа обучения по профильным предметам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Списки учеников предпрофильных и профильных классов, утвержденные директором ОО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Список педагогов предпрофильных и профильных классов, утвержденный директором ОО</a:t>
            </a:r>
          </a:p>
        </p:txBody>
      </p:sp>
    </p:spTree>
    <p:extLst>
      <p:ext uri="{BB962C8B-B14F-4D97-AF65-F5344CB8AC3E}">
        <p14:creationId xmlns:p14="http://schemas.microsoft.com/office/powerpoint/2010/main" val="33022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FB6C-16D9-4627-6FF5-EFAB55DC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F7E980-9075-804A-2F3C-9209FB089EF6}"/>
              </a:ext>
            </a:extLst>
          </p:cNvPr>
          <p:cNvSpPr txBox="1"/>
          <p:nvPr/>
        </p:nvSpPr>
        <p:spPr>
          <a:xfrm>
            <a:off x="889546" y="538251"/>
            <a:ext cx="96285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A69B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ИСПОЛЬЗУЕМЫЕ ОБРАЗОВАТЕЛЬНЫЕ ТЕХНОЛОГИИ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8EE6380-C653-9D5B-BAB6-D895334C55E8}"/>
              </a:ext>
            </a:extLst>
          </p:cNvPr>
          <p:cNvSpPr/>
          <p:nvPr/>
        </p:nvSpPr>
        <p:spPr>
          <a:xfrm>
            <a:off x="-610750" y="359847"/>
            <a:ext cx="1580055" cy="1120811"/>
          </a:xfrm>
          <a:custGeom>
            <a:avLst/>
            <a:gdLst>
              <a:gd name="connsiteX0" fmla="*/ 834461 w 1940487"/>
              <a:gd name="connsiteY0" fmla="*/ 0 h 1376483"/>
              <a:gd name="connsiteX1" fmla="*/ 1064639 w 1940487"/>
              <a:gd name="connsiteY1" fmla="*/ 0 h 1376483"/>
              <a:gd name="connsiteX2" fmla="*/ 1493047 w 1940487"/>
              <a:gd name="connsiteY2" fmla="*/ 0 h 1376483"/>
              <a:gd name="connsiteX3" fmla="*/ 1595377 w 1940487"/>
              <a:gd name="connsiteY3" fmla="*/ 59021 h 1376483"/>
              <a:gd name="connsiteX4" fmla="*/ 1924670 w 1940487"/>
              <a:gd name="connsiteY4" fmla="*/ 629155 h 1376483"/>
              <a:gd name="connsiteX5" fmla="*/ 1924670 w 1940487"/>
              <a:gd name="connsiteY5" fmla="*/ 747196 h 1376483"/>
              <a:gd name="connsiteX6" fmla="*/ 1595377 w 1940487"/>
              <a:gd name="connsiteY6" fmla="*/ 1317463 h 1376483"/>
              <a:gd name="connsiteX7" fmla="*/ 1493047 w 1940487"/>
              <a:gd name="connsiteY7" fmla="*/ 1376483 h 1376483"/>
              <a:gd name="connsiteX8" fmla="*/ 1064639 w 1940487"/>
              <a:gd name="connsiteY8" fmla="*/ 1376483 h 1376483"/>
              <a:gd name="connsiteX9" fmla="*/ 834461 w 1940487"/>
              <a:gd name="connsiteY9" fmla="*/ 1376483 h 1376483"/>
              <a:gd name="connsiteX10" fmla="*/ 0 w 1940487"/>
              <a:gd name="connsiteY10" fmla="*/ 1376483 h 1376483"/>
              <a:gd name="connsiteX11" fmla="*/ 0 w 1940487"/>
              <a:gd name="connsiteY11" fmla="*/ 1880 h 13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0487" h="1376483">
                <a:moveTo>
                  <a:pt x="834461" y="0"/>
                </a:moveTo>
                <a:lnTo>
                  <a:pt x="1064639" y="0"/>
                </a:lnTo>
                <a:lnTo>
                  <a:pt x="1493047" y="0"/>
                </a:lnTo>
                <a:cubicBezTo>
                  <a:pt x="1535258" y="-27"/>
                  <a:pt x="1574271" y="22476"/>
                  <a:pt x="1595377" y="59021"/>
                </a:cubicBezTo>
                <a:lnTo>
                  <a:pt x="1924670" y="629155"/>
                </a:lnTo>
                <a:cubicBezTo>
                  <a:pt x="1945760" y="665679"/>
                  <a:pt x="1945760" y="710674"/>
                  <a:pt x="1924670" y="747196"/>
                </a:cubicBezTo>
                <a:lnTo>
                  <a:pt x="1595377" y="1317463"/>
                </a:lnTo>
                <a:cubicBezTo>
                  <a:pt x="1574271" y="1354009"/>
                  <a:pt x="1535258" y="1376510"/>
                  <a:pt x="1493047" y="1376483"/>
                </a:cubicBezTo>
                <a:lnTo>
                  <a:pt x="1064639" y="1376483"/>
                </a:lnTo>
                <a:lnTo>
                  <a:pt x="834461" y="1376483"/>
                </a:lnTo>
                <a:lnTo>
                  <a:pt x="0" y="1376483"/>
                </a:lnTo>
                <a:lnTo>
                  <a:pt x="0" y="1880"/>
                </a:ln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Condensed " panose="020B0606040000020204" pitchFamily="34" charset="-52"/>
              <a:ea typeface="DIN Condensed " panose="020B0606040000020204" pitchFamily="34" charset="-52"/>
              <a:cs typeface="+mn-cs"/>
            </a:endParaRPr>
          </a:p>
        </p:txBody>
      </p:sp>
      <p:sp>
        <p:nvSpPr>
          <p:cNvPr id="12" name="Freeform 40">
            <a:extLst>
              <a:ext uri="{FF2B5EF4-FFF2-40B4-BE49-F238E27FC236}">
                <a16:creationId xmlns:a16="http://schemas.microsoft.com/office/drawing/2014/main" id="{2F625C7D-0AD5-1C8E-A69F-C85DA6CA8916}"/>
              </a:ext>
            </a:extLst>
          </p:cNvPr>
          <p:cNvSpPr>
            <a:spLocks noGrp="1"/>
          </p:cNvSpPr>
          <p:nvPr/>
        </p:nvSpPr>
        <p:spPr>
          <a:xfrm>
            <a:off x="10948737" y="962983"/>
            <a:ext cx="986952" cy="895321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15B6A91B-D435-9B88-A8D0-84041DA89628}"/>
              </a:ext>
            </a:extLst>
          </p:cNvPr>
          <p:cNvSpPr>
            <a:spLocks noGrp="1"/>
          </p:cNvSpPr>
          <p:nvPr/>
        </p:nvSpPr>
        <p:spPr>
          <a:xfrm>
            <a:off x="10561985" y="548559"/>
            <a:ext cx="845869" cy="74950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40">
            <a:extLst>
              <a:ext uri="{FF2B5EF4-FFF2-40B4-BE49-F238E27FC236}">
                <a16:creationId xmlns:a16="http://schemas.microsoft.com/office/drawing/2014/main" id="{889EEA07-EE02-81C4-033A-0622E532D1DD}"/>
              </a:ext>
            </a:extLst>
          </p:cNvPr>
          <p:cNvSpPr>
            <a:spLocks noGrp="1"/>
          </p:cNvSpPr>
          <p:nvPr/>
        </p:nvSpPr>
        <p:spPr>
          <a:xfrm>
            <a:off x="11045915" y="156428"/>
            <a:ext cx="723878" cy="641407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03CA9F"/>
              </a:gs>
              <a:gs pos="100000">
                <a:srgbClr val="2BA5D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92301"/>
              </p:ext>
            </p:extLst>
          </p:nvPr>
        </p:nvGraphicFramePr>
        <p:xfrm>
          <a:off x="630614" y="1797565"/>
          <a:ext cx="10515600" cy="4700588"/>
        </p:xfrm>
        <a:graphic>
          <a:graphicData uri="http://schemas.openxmlformats.org/drawingml/2006/table">
            <a:tbl>
              <a:tblPr firstRow="1" firstCol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2596975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86386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11524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и методы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</a:t>
                      </a:r>
                      <a:endParaRPr lang="ru-RU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эффект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 dirty="0">
                          <a:effectLst/>
                        </a:rPr>
                        <a:t>Исследовательское обучение</a:t>
                      </a:r>
                      <a:endParaRPr lang="ru-RU" sz="15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Анализ реальных данных, работа с источниками, эксперименты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Развитие аналитического мышления, навыков работы с информацией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680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>
                          <a:effectLst/>
                        </a:rPr>
                        <a:t>Проектное обучение</a:t>
                      </a:r>
                      <a:endParaRPr lang="ru-RU" sz="15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Разработка мини-проектов, создание продуктов, моделей, прототипов, презентация результатов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Формирование навыков самостоятельной работы, командного взаимодействия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465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>
                          <a:effectLst/>
                        </a:rPr>
                        <a:t>Кейс-метод</a:t>
                      </a:r>
                      <a:endParaRPr lang="ru-RU" sz="15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Разбор адаптированных профессиональных ситуаций, принятие решений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Развитие критического мышления, умения аргументировать позицию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335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>
                          <a:effectLst/>
                        </a:rPr>
                        <a:t>Имитационное обучение</a:t>
                      </a:r>
                      <a:endParaRPr lang="ru-RU" sz="15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Деловые игры, симуляции профессиональных ситуаций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Погружение в профессиональную среду, отработка коммуникативных навыков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748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>
                          <a:effectLst/>
                        </a:rPr>
                        <a:t>Цифровые технологии</a:t>
                      </a:r>
                      <a:endParaRPr lang="ru-RU" sz="15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Работа с профильным ПО, виртуальные лаборатории, онлайн-ресурсы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Повышение цифровой грамотности, доступ к актуальным материалам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97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b="1">
                          <a:effectLst/>
                        </a:rPr>
                        <a:t>Метод профессиональных проб</a:t>
                      </a:r>
                      <a:endParaRPr lang="ru-RU" sz="15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Практические занятия на базе партнёров, мастер-классы от экспертов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Ранняя профориентация, формирование реалистичных представлений о профессии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622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82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8609" y="153587"/>
            <a:ext cx="10515600" cy="682405"/>
          </a:xfrm>
          <a:prstGeom prst="rect">
            <a:avLst/>
          </a:prstGeom>
        </p:spPr>
        <p:txBody>
          <a:bodyPr vert="horz" wrap="square" lIns="0" tIns="128625" rIns="0" bIns="0" rtlCol="0">
            <a:spAutoFit/>
          </a:bodyPr>
          <a:lstStyle/>
          <a:p>
            <a:pPr marL="118745">
              <a:lnSpc>
                <a:spcPts val="2055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НАВИГАТОР ПРОФИЛЬНОЙ ШКОЛЫ.</a:t>
            </a:r>
          </a:p>
          <a:p>
            <a:pPr marL="118745">
              <a:lnSpc>
                <a:spcPts val="2055"/>
              </a:lnSpc>
            </a:pPr>
            <a:r>
              <a:rPr sz="24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ПРОЕКТИРУЕМ МОДЕЛИ ПРОФИЛЬНОГО ОБУЧЕНИЯ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13419" y="1911656"/>
            <a:ext cx="3070860" cy="610424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0480" rIns="0" bIns="0" rtlCol="0">
            <a:spAutoFit/>
          </a:bodyPr>
          <a:lstStyle/>
          <a:p>
            <a:pPr marL="674370">
              <a:lnSpc>
                <a:spcPct val="100000"/>
              </a:lnSpc>
              <a:spcBef>
                <a:spcPts val="240"/>
              </a:spcBef>
            </a:pPr>
            <a:r>
              <a:rPr sz="1800" b="1" spc="-10" dirty="0" err="1">
                <a:latin typeface="Calibri"/>
                <a:cs typeface="Calibri"/>
              </a:rPr>
              <a:t>Технологический</a:t>
            </a:r>
            <a:r>
              <a:rPr lang="ru-RU" b="1" spc="-10" dirty="0">
                <a:cs typeface="Calibri"/>
              </a:rPr>
              <a:t>,</a:t>
            </a:r>
          </a:p>
          <a:p>
            <a:pPr marL="674370">
              <a:lnSpc>
                <a:spcPct val="100000"/>
              </a:lnSpc>
              <a:spcBef>
                <a:spcPts val="240"/>
              </a:spcBef>
            </a:pPr>
            <a:r>
              <a:rPr lang="ru-RU" b="1" spc="-10" dirty="0">
                <a:cs typeface="Calibri"/>
              </a:rPr>
              <a:t>агротехнологический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98052" y="2763011"/>
            <a:ext cx="3104515" cy="646430"/>
          </a:xfrm>
          <a:custGeom>
            <a:avLst/>
            <a:gdLst/>
            <a:ahLst/>
            <a:cxnLst/>
            <a:rect l="l" t="t" r="r" b="b"/>
            <a:pathLst>
              <a:path w="3104515" h="646429">
                <a:moveTo>
                  <a:pt x="3104388" y="0"/>
                </a:moveTo>
                <a:lnTo>
                  <a:pt x="0" y="0"/>
                </a:lnTo>
                <a:lnTo>
                  <a:pt x="0" y="646176"/>
                </a:lnTo>
                <a:lnTo>
                  <a:pt x="3104388" y="646176"/>
                </a:lnTo>
                <a:lnTo>
                  <a:pt x="3104388" y="0"/>
                </a:lnTo>
                <a:close/>
              </a:path>
            </a:pathLst>
          </a:custGeom>
          <a:solidFill>
            <a:srgbClr val="E6EF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28201" y="2781680"/>
            <a:ext cx="224663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indent="-38100">
              <a:spcBef>
                <a:spcPts val="100"/>
              </a:spcBef>
            </a:pPr>
            <a:r>
              <a:rPr lang="ru-RU" b="1" spc="-10" dirty="0">
                <a:cs typeface="Calibri"/>
              </a:rPr>
              <a:t>Естественно-научный,</a:t>
            </a:r>
            <a:endParaRPr lang="ru-RU" dirty="0">
              <a:cs typeface="Calibri"/>
            </a:endParaRPr>
          </a:p>
          <a:p>
            <a:pPr marL="50800" marR="5080" indent="-38100">
              <a:lnSpc>
                <a:spcPct val="100000"/>
              </a:lnSpc>
              <a:spcBef>
                <a:spcPts val="100"/>
              </a:spcBef>
            </a:pPr>
            <a:r>
              <a:rPr lang="ru-RU" sz="1800" b="1" spc="-10" dirty="0">
                <a:latin typeface="Calibri"/>
                <a:cs typeface="Calibri"/>
              </a:rPr>
              <a:t>а</a:t>
            </a:r>
            <a:r>
              <a:rPr sz="1800" b="1" spc="-10" dirty="0" err="1">
                <a:latin typeface="Calibri"/>
                <a:cs typeface="Calibri"/>
              </a:rPr>
              <a:t>гротехнологический</a:t>
            </a:r>
            <a:r>
              <a:rPr sz="1800" b="1" spc="-10" dirty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98052" y="3692652"/>
            <a:ext cx="3104515" cy="370840"/>
          </a:xfrm>
          <a:custGeom>
            <a:avLst/>
            <a:gdLst/>
            <a:ahLst/>
            <a:cxnLst/>
            <a:rect l="l" t="t" r="r" b="b"/>
            <a:pathLst>
              <a:path w="3104515" h="370839">
                <a:moveTo>
                  <a:pt x="3104388" y="0"/>
                </a:moveTo>
                <a:lnTo>
                  <a:pt x="0" y="0"/>
                </a:lnTo>
                <a:lnTo>
                  <a:pt x="0" y="370331"/>
                </a:lnTo>
                <a:lnTo>
                  <a:pt x="3104388" y="370331"/>
                </a:lnTo>
                <a:lnTo>
                  <a:pt x="3104388" y="0"/>
                </a:lnTo>
                <a:close/>
              </a:path>
            </a:pathLst>
          </a:custGeom>
          <a:solidFill>
            <a:srgbClr val="E6EF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75217" y="3711702"/>
            <a:ext cx="2753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Социально-</a:t>
            </a:r>
            <a:r>
              <a:rPr sz="1800" b="1" spc="-10" dirty="0">
                <a:latin typeface="Calibri"/>
                <a:cs typeface="Calibri"/>
              </a:rPr>
              <a:t>экономический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95004" y="4346447"/>
            <a:ext cx="3107690" cy="368935"/>
          </a:xfrm>
          <a:custGeom>
            <a:avLst/>
            <a:gdLst/>
            <a:ahLst/>
            <a:cxnLst/>
            <a:rect l="l" t="t" r="r" b="b"/>
            <a:pathLst>
              <a:path w="3107690" h="368935">
                <a:moveTo>
                  <a:pt x="3107436" y="0"/>
                </a:moveTo>
                <a:lnTo>
                  <a:pt x="0" y="0"/>
                </a:lnTo>
                <a:lnTo>
                  <a:pt x="0" y="368807"/>
                </a:lnTo>
                <a:lnTo>
                  <a:pt x="3107436" y="368807"/>
                </a:lnTo>
                <a:lnTo>
                  <a:pt x="3107436" y="0"/>
                </a:lnTo>
                <a:close/>
              </a:path>
            </a:pathLst>
          </a:custGeom>
          <a:solidFill>
            <a:srgbClr val="E6EF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99168" y="4365497"/>
            <a:ext cx="150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Гуманитарный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0124" y="6406896"/>
            <a:ext cx="11672570" cy="277495"/>
          </a:xfrm>
          <a:prstGeom prst="rect">
            <a:avLst/>
          </a:prstGeom>
          <a:solidFill>
            <a:srgbClr val="05428F"/>
          </a:solidFill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ПРОЕКТНАЯ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ДЕЯТЕЛЬНОСТЬ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44149" y="6022657"/>
            <a:ext cx="7663180" cy="287020"/>
            <a:chOff x="4244149" y="6022657"/>
            <a:chExt cx="7663180" cy="287020"/>
          </a:xfrm>
        </p:grpSpPr>
        <p:sp>
          <p:nvSpPr>
            <p:cNvPr id="14" name="object 14"/>
            <p:cNvSpPr/>
            <p:nvPr/>
          </p:nvSpPr>
          <p:spPr>
            <a:xfrm>
              <a:off x="4248911" y="6027420"/>
              <a:ext cx="7653655" cy="277495"/>
            </a:xfrm>
            <a:custGeom>
              <a:avLst/>
              <a:gdLst/>
              <a:ahLst/>
              <a:cxnLst/>
              <a:rect l="l" t="t" r="r" b="b"/>
              <a:pathLst>
                <a:path w="7653655" h="277495">
                  <a:moveTo>
                    <a:pt x="7653528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7653528" y="277367"/>
                  </a:lnTo>
                  <a:lnTo>
                    <a:pt x="7653528" y="0"/>
                  </a:lnTo>
                  <a:close/>
                </a:path>
              </a:pathLst>
            </a:custGeom>
            <a:solidFill>
              <a:srgbClr val="189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48911" y="6027420"/>
              <a:ext cx="7653655" cy="277495"/>
            </a:xfrm>
            <a:custGeom>
              <a:avLst/>
              <a:gdLst/>
              <a:ahLst/>
              <a:cxnLst/>
              <a:rect l="l" t="t" r="r" b="b"/>
              <a:pathLst>
                <a:path w="7653655" h="277495">
                  <a:moveTo>
                    <a:pt x="0" y="277367"/>
                  </a:moveTo>
                  <a:lnTo>
                    <a:pt x="7653528" y="277367"/>
                  </a:lnTo>
                  <a:lnTo>
                    <a:pt x="7653528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94830" y="6053124"/>
            <a:ext cx="3359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ВНЕУРОЧНАЯ</a:t>
            </a:r>
            <a:r>
              <a:rPr sz="12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ДЕЯТЕЛЬНОСТЬ.</a:t>
            </a:r>
            <a:r>
              <a:rPr sz="12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ПРОФОРИЕНТАЦИЯ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08032" y="1183970"/>
            <a:ext cx="2189480" cy="448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5"/>
              </a:spcBef>
            </a:pPr>
            <a:r>
              <a:rPr sz="1400" b="1" spc="70" dirty="0">
                <a:solidFill>
                  <a:srgbClr val="0C4B86"/>
                </a:solidFill>
                <a:latin typeface="Arial"/>
                <a:cs typeface="Arial"/>
              </a:rPr>
              <a:t>ПРОФИЛИ</a:t>
            </a:r>
            <a:r>
              <a:rPr sz="1400" b="1" spc="24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ОБУЧЕНИЯ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b="1" spc="45" dirty="0">
                <a:solidFill>
                  <a:srgbClr val="0C4B86"/>
                </a:solidFill>
                <a:latin typeface="Arial"/>
                <a:cs typeface="Arial"/>
              </a:rPr>
              <a:t>10</a:t>
            </a:r>
            <a:r>
              <a:rPr sz="1400" b="1" spc="21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-</a:t>
            </a:r>
            <a:r>
              <a:rPr sz="1400" b="1" spc="229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11</a:t>
            </a:r>
            <a:r>
              <a:rPr sz="1400" b="1" spc="21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класс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791702" y="1132077"/>
            <a:ext cx="3117215" cy="538480"/>
            <a:chOff x="8791702" y="1132077"/>
            <a:chExt cx="3117215" cy="538480"/>
          </a:xfrm>
        </p:grpSpPr>
        <p:sp>
          <p:nvSpPr>
            <p:cNvPr id="19" name="object 19"/>
            <p:cNvSpPr/>
            <p:nvPr/>
          </p:nvSpPr>
          <p:spPr>
            <a:xfrm>
              <a:off x="8798052" y="1138427"/>
              <a:ext cx="3104515" cy="525780"/>
            </a:xfrm>
            <a:custGeom>
              <a:avLst/>
              <a:gdLst/>
              <a:ahLst/>
              <a:cxnLst/>
              <a:rect l="l" t="t" r="r" b="b"/>
              <a:pathLst>
                <a:path w="3104515" h="525780">
                  <a:moveTo>
                    <a:pt x="0" y="243967"/>
                  </a:moveTo>
                  <a:lnTo>
                    <a:pt x="4956" y="194796"/>
                  </a:lnTo>
                  <a:lnTo>
                    <a:pt x="19171" y="149000"/>
                  </a:lnTo>
                  <a:lnTo>
                    <a:pt x="41663" y="107559"/>
                  </a:lnTo>
                  <a:lnTo>
                    <a:pt x="71453" y="71453"/>
                  </a:lnTo>
                  <a:lnTo>
                    <a:pt x="107559" y="41663"/>
                  </a:lnTo>
                  <a:lnTo>
                    <a:pt x="149000" y="19171"/>
                  </a:lnTo>
                  <a:lnTo>
                    <a:pt x="194796" y="4956"/>
                  </a:lnTo>
                  <a:lnTo>
                    <a:pt x="243967" y="0"/>
                  </a:lnTo>
                  <a:lnTo>
                    <a:pt x="2860421" y="0"/>
                  </a:lnTo>
                  <a:lnTo>
                    <a:pt x="2909591" y="4956"/>
                  </a:lnTo>
                  <a:lnTo>
                    <a:pt x="2955387" y="19171"/>
                  </a:lnTo>
                  <a:lnTo>
                    <a:pt x="2996828" y="41663"/>
                  </a:lnTo>
                  <a:lnTo>
                    <a:pt x="3032934" y="71453"/>
                  </a:lnTo>
                  <a:lnTo>
                    <a:pt x="3062724" y="107559"/>
                  </a:lnTo>
                  <a:lnTo>
                    <a:pt x="3085216" y="149000"/>
                  </a:lnTo>
                  <a:lnTo>
                    <a:pt x="3099431" y="194796"/>
                  </a:lnTo>
                  <a:lnTo>
                    <a:pt x="3104388" y="243967"/>
                  </a:lnTo>
                  <a:lnTo>
                    <a:pt x="3104388" y="281813"/>
                  </a:lnTo>
                  <a:lnTo>
                    <a:pt x="3099431" y="330983"/>
                  </a:lnTo>
                  <a:lnTo>
                    <a:pt x="3085216" y="376779"/>
                  </a:lnTo>
                  <a:lnTo>
                    <a:pt x="3062724" y="418220"/>
                  </a:lnTo>
                  <a:lnTo>
                    <a:pt x="3032934" y="454326"/>
                  </a:lnTo>
                  <a:lnTo>
                    <a:pt x="2996828" y="484116"/>
                  </a:lnTo>
                  <a:lnTo>
                    <a:pt x="2955387" y="506608"/>
                  </a:lnTo>
                  <a:lnTo>
                    <a:pt x="2909591" y="520823"/>
                  </a:lnTo>
                  <a:lnTo>
                    <a:pt x="2860421" y="525780"/>
                  </a:lnTo>
                  <a:lnTo>
                    <a:pt x="243967" y="525780"/>
                  </a:lnTo>
                  <a:lnTo>
                    <a:pt x="194796" y="520823"/>
                  </a:lnTo>
                  <a:lnTo>
                    <a:pt x="149000" y="506608"/>
                  </a:lnTo>
                  <a:lnTo>
                    <a:pt x="107559" y="484116"/>
                  </a:lnTo>
                  <a:lnTo>
                    <a:pt x="71453" y="454326"/>
                  </a:lnTo>
                  <a:lnTo>
                    <a:pt x="41663" y="418220"/>
                  </a:lnTo>
                  <a:lnTo>
                    <a:pt x="19171" y="376779"/>
                  </a:lnTo>
                  <a:lnTo>
                    <a:pt x="4956" y="330983"/>
                  </a:lnTo>
                  <a:lnTo>
                    <a:pt x="0" y="281813"/>
                  </a:lnTo>
                  <a:lnTo>
                    <a:pt x="0" y="243967"/>
                  </a:lnTo>
                  <a:close/>
                </a:path>
              </a:pathLst>
            </a:custGeom>
            <a:ln w="12192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3000" y="1182044"/>
              <a:ext cx="469265" cy="447040"/>
            </a:xfrm>
            <a:custGeom>
              <a:avLst/>
              <a:gdLst/>
              <a:ahLst/>
              <a:cxnLst/>
              <a:rect l="l" t="t" r="r" b="b"/>
              <a:pathLst>
                <a:path w="469265" h="447039">
                  <a:moveTo>
                    <a:pt x="156412" y="430093"/>
                  </a:moveTo>
                  <a:lnTo>
                    <a:pt x="202633" y="442760"/>
                  </a:lnTo>
                  <a:lnTo>
                    <a:pt x="248767" y="446420"/>
                  </a:lnTo>
                  <a:lnTo>
                    <a:pt x="293605" y="441568"/>
                  </a:lnTo>
                  <a:lnTo>
                    <a:pt x="335942" y="428696"/>
                  </a:lnTo>
                  <a:lnTo>
                    <a:pt x="374570" y="408300"/>
                  </a:lnTo>
                  <a:lnTo>
                    <a:pt x="408283" y="380872"/>
                  </a:lnTo>
                  <a:lnTo>
                    <a:pt x="435872" y="346909"/>
                  </a:lnTo>
                  <a:lnTo>
                    <a:pt x="456132" y="306903"/>
                  </a:lnTo>
                  <a:lnTo>
                    <a:pt x="467390" y="263533"/>
                  </a:lnTo>
                  <a:lnTo>
                    <a:pt x="469161" y="219835"/>
                  </a:lnTo>
                  <a:lnTo>
                    <a:pt x="462021" y="176978"/>
                  </a:lnTo>
                  <a:lnTo>
                    <a:pt x="446543" y="136136"/>
                  </a:lnTo>
                  <a:lnTo>
                    <a:pt x="423303" y="98478"/>
                  </a:lnTo>
                  <a:lnTo>
                    <a:pt x="392874" y="65176"/>
                  </a:lnTo>
                  <a:lnTo>
                    <a:pt x="355831" y="37402"/>
                  </a:lnTo>
                  <a:lnTo>
                    <a:pt x="312749" y="16327"/>
                  </a:lnTo>
                  <a:lnTo>
                    <a:pt x="266528" y="3660"/>
                  </a:lnTo>
                  <a:lnTo>
                    <a:pt x="220394" y="0"/>
                  </a:lnTo>
                  <a:lnTo>
                    <a:pt x="175555" y="4852"/>
                  </a:lnTo>
                  <a:lnTo>
                    <a:pt x="133219" y="17724"/>
                  </a:lnTo>
                  <a:lnTo>
                    <a:pt x="94590" y="38120"/>
                  </a:lnTo>
                  <a:lnTo>
                    <a:pt x="60878" y="65547"/>
                  </a:lnTo>
                  <a:lnTo>
                    <a:pt x="33289" y="99511"/>
                  </a:lnTo>
                  <a:lnTo>
                    <a:pt x="13029" y="139517"/>
                  </a:lnTo>
                  <a:lnTo>
                    <a:pt x="1771" y="182887"/>
                  </a:lnTo>
                  <a:lnTo>
                    <a:pt x="0" y="226585"/>
                  </a:lnTo>
                  <a:lnTo>
                    <a:pt x="7140" y="269442"/>
                  </a:lnTo>
                  <a:lnTo>
                    <a:pt x="22617" y="310284"/>
                  </a:lnTo>
                  <a:lnTo>
                    <a:pt x="45858" y="347942"/>
                  </a:lnTo>
                  <a:lnTo>
                    <a:pt x="76287" y="381244"/>
                  </a:lnTo>
                  <a:lnTo>
                    <a:pt x="113330" y="409018"/>
                  </a:lnTo>
                  <a:lnTo>
                    <a:pt x="156412" y="430093"/>
                  </a:lnTo>
                  <a:close/>
                </a:path>
                <a:path w="469265" h="447039">
                  <a:moveTo>
                    <a:pt x="293699" y="336621"/>
                  </a:moveTo>
                  <a:lnTo>
                    <a:pt x="356691" y="169997"/>
                  </a:lnTo>
                  <a:lnTo>
                    <a:pt x="178129" y="102433"/>
                  </a:lnTo>
                </a:path>
                <a:path w="469265" h="447039">
                  <a:moveTo>
                    <a:pt x="356691" y="169997"/>
                  </a:moveTo>
                  <a:lnTo>
                    <a:pt x="112343" y="276423"/>
                  </a:lnTo>
                </a:path>
              </a:pathLst>
            </a:custGeom>
            <a:ln w="12700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30124" y="1827276"/>
            <a:ext cx="3615054" cy="338455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2384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254"/>
              </a:spcBef>
            </a:pPr>
            <a:r>
              <a:rPr sz="1600" spc="-10" dirty="0">
                <a:latin typeface="Calibri"/>
                <a:cs typeface="Calibri"/>
              </a:rPr>
              <a:t>Информационно-технологический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0124" y="2250948"/>
            <a:ext cx="3615054" cy="340360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600" spc="-10" dirty="0">
                <a:latin typeface="Calibri"/>
                <a:cs typeface="Calibri"/>
              </a:rPr>
              <a:t>Инженерный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0124" y="2872739"/>
            <a:ext cx="3615054" cy="280205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600" spc="-10" dirty="0" err="1">
                <a:latin typeface="Calibri"/>
                <a:cs typeface="Calibri"/>
              </a:rPr>
              <a:t>Аг</a:t>
            </a:r>
            <a:r>
              <a:rPr lang="ru-RU" sz="1600" spc="-10" dirty="0" err="1">
                <a:latin typeface="Calibri"/>
                <a:cs typeface="Calibri"/>
              </a:rPr>
              <a:t>ротехнологический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0124" y="3287267"/>
            <a:ext cx="3615054" cy="340360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4290" rIns="0" bIns="0" rtlCol="0">
            <a:spAutoFit/>
          </a:bodyPr>
          <a:lstStyle/>
          <a:p>
            <a:pPr marL="1194435">
              <a:lnSpc>
                <a:spcPct val="100000"/>
              </a:lnSpc>
              <a:spcBef>
                <a:spcPts val="270"/>
              </a:spcBef>
            </a:pPr>
            <a:r>
              <a:rPr sz="1600" spc="-10" dirty="0">
                <a:latin typeface="Calibri"/>
                <a:cs typeface="Calibri"/>
              </a:rPr>
              <a:t>Медицинский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0124" y="3913632"/>
            <a:ext cx="3615054" cy="340360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4290" rIns="0" bIns="0" rtlCol="0">
            <a:spAutoFit/>
          </a:bodyPr>
          <a:lstStyle/>
          <a:p>
            <a:pPr marL="807085">
              <a:lnSpc>
                <a:spcPct val="100000"/>
              </a:lnSpc>
              <a:spcBef>
                <a:spcPts val="270"/>
              </a:spcBef>
            </a:pPr>
            <a:r>
              <a:rPr sz="1600" spc="-10" dirty="0">
                <a:latin typeface="Calibri"/>
                <a:cs typeface="Calibri"/>
              </a:rPr>
              <a:t>Предпринимательский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0124" y="4319015"/>
            <a:ext cx="3615054" cy="338455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4290" rIns="0" bIns="0" rtlCol="0">
            <a:spAutoFit/>
          </a:bodyPr>
          <a:lstStyle/>
          <a:p>
            <a:pPr marL="1200785">
              <a:lnSpc>
                <a:spcPct val="100000"/>
              </a:lnSpc>
              <a:spcBef>
                <a:spcPts val="270"/>
              </a:spcBef>
            </a:pPr>
            <a:r>
              <a:rPr sz="1600" spc="-10" dirty="0">
                <a:latin typeface="Calibri"/>
                <a:cs typeface="Calibri"/>
              </a:rPr>
              <a:t>Юридический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0124" y="4948428"/>
            <a:ext cx="3592195" cy="340360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4925" rIns="0" bIns="0" rtlCol="0">
            <a:spAutoFit/>
          </a:bodyPr>
          <a:lstStyle/>
          <a:p>
            <a:pPr marL="1051560">
              <a:lnSpc>
                <a:spcPct val="100000"/>
              </a:lnSpc>
              <a:spcBef>
                <a:spcPts val="275"/>
              </a:spcBef>
            </a:pPr>
            <a:r>
              <a:rPr sz="1600" spc="-10" dirty="0">
                <a:latin typeface="Calibri"/>
                <a:cs typeface="Calibri"/>
              </a:rPr>
              <a:t>Лингвистический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0124" y="5361432"/>
            <a:ext cx="3592195" cy="338455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600" spc="-10" dirty="0">
                <a:latin typeface="Calibri"/>
                <a:cs typeface="Calibri"/>
              </a:rPr>
              <a:t>Медиа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0124" y="5996940"/>
            <a:ext cx="3592195" cy="338455"/>
          </a:xfrm>
          <a:prstGeom prst="rect">
            <a:avLst/>
          </a:prstGeom>
          <a:solidFill>
            <a:srgbClr val="E6EFFD"/>
          </a:solidFill>
        </p:spPr>
        <p:txBody>
          <a:bodyPr vert="horz" wrap="square" lIns="0" tIns="33655" rIns="0" bIns="0" rtlCol="0">
            <a:spAutoFit/>
          </a:bodyPr>
          <a:lstStyle/>
          <a:p>
            <a:pPr marL="627380">
              <a:lnSpc>
                <a:spcPct val="100000"/>
              </a:lnSpc>
              <a:spcBef>
                <a:spcPts val="265"/>
              </a:spcBef>
            </a:pPr>
            <a:r>
              <a:rPr sz="1600" spc="-20" dirty="0">
                <a:latin typeface="Calibri"/>
                <a:cs typeface="Calibri"/>
              </a:rPr>
              <a:t>Психолого-</a:t>
            </a:r>
            <a:r>
              <a:rPr sz="1600" spc="-10" dirty="0">
                <a:latin typeface="Calibri"/>
                <a:cs typeface="Calibri"/>
              </a:rPr>
              <a:t>педагогический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8242" y="1106169"/>
            <a:ext cx="3734435" cy="537210"/>
            <a:chOff x="158242" y="1106169"/>
            <a:chExt cx="3734435" cy="537210"/>
          </a:xfrm>
        </p:grpSpPr>
        <p:sp>
          <p:nvSpPr>
            <p:cNvPr id="31" name="object 31"/>
            <p:cNvSpPr/>
            <p:nvPr/>
          </p:nvSpPr>
          <p:spPr>
            <a:xfrm>
              <a:off x="164592" y="1112519"/>
              <a:ext cx="3721735" cy="524510"/>
            </a:xfrm>
            <a:custGeom>
              <a:avLst/>
              <a:gdLst/>
              <a:ahLst/>
              <a:cxnLst/>
              <a:rect l="l" t="t" r="r" b="b"/>
              <a:pathLst>
                <a:path w="3721735" h="524510">
                  <a:moveTo>
                    <a:pt x="0" y="243331"/>
                  </a:moveTo>
                  <a:lnTo>
                    <a:pt x="4942" y="194298"/>
                  </a:lnTo>
                  <a:lnTo>
                    <a:pt x="19119" y="148625"/>
                  </a:lnTo>
                  <a:lnTo>
                    <a:pt x="41551" y="107292"/>
                  </a:lnTo>
                  <a:lnTo>
                    <a:pt x="71259" y="71278"/>
                  </a:lnTo>
                  <a:lnTo>
                    <a:pt x="107266" y="41563"/>
                  </a:lnTo>
                  <a:lnTo>
                    <a:pt x="148593" y="19125"/>
                  </a:lnTo>
                  <a:lnTo>
                    <a:pt x="194262" y="4944"/>
                  </a:lnTo>
                  <a:lnTo>
                    <a:pt x="243293" y="0"/>
                  </a:lnTo>
                  <a:lnTo>
                    <a:pt x="3478276" y="0"/>
                  </a:lnTo>
                  <a:lnTo>
                    <a:pt x="3527309" y="4944"/>
                  </a:lnTo>
                  <a:lnTo>
                    <a:pt x="3572982" y="19125"/>
                  </a:lnTo>
                  <a:lnTo>
                    <a:pt x="3614315" y="41563"/>
                  </a:lnTo>
                  <a:lnTo>
                    <a:pt x="3650329" y="71278"/>
                  </a:lnTo>
                  <a:lnTo>
                    <a:pt x="3680044" y="107292"/>
                  </a:lnTo>
                  <a:lnTo>
                    <a:pt x="3702482" y="148625"/>
                  </a:lnTo>
                  <a:lnTo>
                    <a:pt x="3716663" y="194298"/>
                  </a:lnTo>
                  <a:lnTo>
                    <a:pt x="3721608" y="243331"/>
                  </a:lnTo>
                  <a:lnTo>
                    <a:pt x="3721608" y="280924"/>
                  </a:lnTo>
                  <a:lnTo>
                    <a:pt x="3716663" y="329957"/>
                  </a:lnTo>
                  <a:lnTo>
                    <a:pt x="3702482" y="375630"/>
                  </a:lnTo>
                  <a:lnTo>
                    <a:pt x="3680044" y="416963"/>
                  </a:lnTo>
                  <a:lnTo>
                    <a:pt x="3650329" y="452977"/>
                  </a:lnTo>
                  <a:lnTo>
                    <a:pt x="3614315" y="482692"/>
                  </a:lnTo>
                  <a:lnTo>
                    <a:pt x="3572982" y="505130"/>
                  </a:lnTo>
                  <a:lnTo>
                    <a:pt x="3527309" y="519311"/>
                  </a:lnTo>
                  <a:lnTo>
                    <a:pt x="3478276" y="524255"/>
                  </a:lnTo>
                  <a:lnTo>
                    <a:pt x="243293" y="524255"/>
                  </a:lnTo>
                  <a:lnTo>
                    <a:pt x="194262" y="519311"/>
                  </a:lnTo>
                  <a:lnTo>
                    <a:pt x="148593" y="505130"/>
                  </a:lnTo>
                  <a:lnTo>
                    <a:pt x="107266" y="482692"/>
                  </a:lnTo>
                  <a:lnTo>
                    <a:pt x="71259" y="452977"/>
                  </a:lnTo>
                  <a:lnTo>
                    <a:pt x="41551" y="416963"/>
                  </a:lnTo>
                  <a:lnTo>
                    <a:pt x="19119" y="375630"/>
                  </a:lnTo>
                  <a:lnTo>
                    <a:pt x="4942" y="329957"/>
                  </a:lnTo>
                  <a:lnTo>
                    <a:pt x="0" y="280924"/>
                  </a:lnTo>
                  <a:lnTo>
                    <a:pt x="0" y="243331"/>
                  </a:lnTo>
                  <a:close/>
                </a:path>
              </a:pathLst>
            </a:custGeom>
            <a:ln w="12192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4115" y="1154866"/>
              <a:ext cx="469265" cy="447040"/>
            </a:xfrm>
            <a:custGeom>
              <a:avLst/>
              <a:gdLst/>
              <a:ahLst/>
              <a:cxnLst/>
              <a:rect l="l" t="t" r="r" b="b"/>
              <a:pathLst>
                <a:path w="469265" h="447040">
                  <a:moveTo>
                    <a:pt x="156364" y="430093"/>
                  </a:moveTo>
                  <a:lnTo>
                    <a:pt x="202600" y="442760"/>
                  </a:lnTo>
                  <a:lnTo>
                    <a:pt x="248742" y="446422"/>
                  </a:lnTo>
                  <a:lnTo>
                    <a:pt x="293584" y="441574"/>
                  </a:lnTo>
                  <a:lnTo>
                    <a:pt x="335921" y="428712"/>
                  </a:lnTo>
                  <a:lnTo>
                    <a:pt x="374547" y="408331"/>
                  </a:lnTo>
                  <a:lnTo>
                    <a:pt x="408258" y="380926"/>
                  </a:lnTo>
                  <a:lnTo>
                    <a:pt x="435847" y="346994"/>
                  </a:lnTo>
                  <a:lnTo>
                    <a:pt x="456109" y="307030"/>
                  </a:lnTo>
                  <a:lnTo>
                    <a:pt x="467370" y="263618"/>
                  </a:lnTo>
                  <a:lnTo>
                    <a:pt x="469141" y="219888"/>
                  </a:lnTo>
                  <a:lnTo>
                    <a:pt x="462000" y="177009"/>
                  </a:lnTo>
                  <a:lnTo>
                    <a:pt x="446522" y="136151"/>
                  </a:lnTo>
                  <a:lnTo>
                    <a:pt x="423285" y="98485"/>
                  </a:lnTo>
                  <a:lnTo>
                    <a:pt x="392864" y="65178"/>
                  </a:lnTo>
                  <a:lnTo>
                    <a:pt x="355836" y="37402"/>
                  </a:lnTo>
                  <a:lnTo>
                    <a:pt x="312777" y="16327"/>
                  </a:lnTo>
                  <a:lnTo>
                    <a:pt x="266540" y="3660"/>
                  </a:lnTo>
                  <a:lnTo>
                    <a:pt x="220398" y="0"/>
                  </a:lnTo>
                  <a:lnTo>
                    <a:pt x="175556" y="4852"/>
                  </a:lnTo>
                  <a:lnTo>
                    <a:pt x="133220" y="17724"/>
                  </a:lnTo>
                  <a:lnTo>
                    <a:pt x="94593" y="38120"/>
                  </a:lnTo>
                  <a:lnTo>
                    <a:pt x="60883" y="65547"/>
                  </a:lnTo>
                  <a:lnTo>
                    <a:pt x="33294" y="99511"/>
                  </a:lnTo>
                  <a:lnTo>
                    <a:pt x="13031" y="139517"/>
                  </a:lnTo>
                  <a:lnTo>
                    <a:pt x="1771" y="182887"/>
                  </a:lnTo>
                  <a:lnTo>
                    <a:pt x="0" y="226585"/>
                  </a:lnTo>
                  <a:lnTo>
                    <a:pt x="7141" y="269442"/>
                  </a:lnTo>
                  <a:lnTo>
                    <a:pt x="22618" y="310284"/>
                  </a:lnTo>
                  <a:lnTo>
                    <a:pt x="45856" y="347942"/>
                  </a:lnTo>
                  <a:lnTo>
                    <a:pt x="76277" y="381244"/>
                  </a:lnTo>
                  <a:lnTo>
                    <a:pt x="113305" y="409018"/>
                  </a:lnTo>
                  <a:lnTo>
                    <a:pt x="156364" y="430093"/>
                  </a:lnTo>
                  <a:close/>
                </a:path>
                <a:path w="469265" h="447040">
                  <a:moveTo>
                    <a:pt x="293701" y="336621"/>
                  </a:moveTo>
                  <a:lnTo>
                    <a:pt x="356719" y="169997"/>
                  </a:lnTo>
                  <a:lnTo>
                    <a:pt x="178195" y="102433"/>
                  </a:lnTo>
                </a:path>
                <a:path w="469265" h="447040">
                  <a:moveTo>
                    <a:pt x="356719" y="169997"/>
                  </a:moveTo>
                  <a:lnTo>
                    <a:pt x="112409" y="276423"/>
                  </a:lnTo>
                </a:path>
              </a:pathLst>
            </a:custGeom>
            <a:ln w="12700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99210" y="1253489"/>
            <a:ext cx="21177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75" dirty="0">
                <a:solidFill>
                  <a:srgbClr val="0C4B86"/>
                </a:solidFill>
                <a:latin typeface="Arial"/>
                <a:cs typeface="Arial"/>
              </a:rPr>
              <a:t>Профильные</a:t>
            </a:r>
            <a:r>
              <a:rPr sz="1400" b="1" spc="26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классы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67911" y="1086611"/>
            <a:ext cx="4555490" cy="5318760"/>
            <a:chOff x="3867911" y="1086611"/>
            <a:chExt cx="4555490" cy="531876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67911" y="1086611"/>
              <a:ext cx="499859" cy="531876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909821" y="1116329"/>
              <a:ext cx="340360" cy="5218430"/>
            </a:xfrm>
            <a:custGeom>
              <a:avLst/>
              <a:gdLst/>
              <a:ahLst/>
              <a:cxnLst/>
              <a:rect l="l" t="t" r="r" b="b"/>
              <a:pathLst>
                <a:path w="340360" h="5218430">
                  <a:moveTo>
                    <a:pt x="0" y="0"/>
                  </a:moveTo>
                  <a:lnTo>
                    <a:pt x="66145" y="24187"/>
                  </a:lnTo>
                  <a:lnTo>
                    <a:pt x="95009" y="52566"/>
                  </a:lnTo>
                  <a:lnTo>
                    <a:pt x="120157" y="90154"/>
                  </a:lnTo>
                  <a:lnTo>
                    <a:pt x="140906" y="135712"/>
                  </a:lnTo>
                  <a:lnTo>
                    <a:pt x="156573" y="188005"/>
                  </a:lnTo>
                  <a:lnTo>
                    <a:pt x="166473" y="245796"/>
                  </a:lnTo>
                  <a:lnTo>
                    <a:pt x="169925" y="307848"/>
                  </a:lnTo>
                  <a:lnTo>
                    <a:pt x="169925" y="2301240"/>
                  </a:lnTo>
                  <a:lnTo>
                    <a:pt x="173378" y="2363291"/>
                  </a:lnTo>
                  <a:lnTo>
                    <a:pt x="183278" y="2421082"/>
                  </a:lnTo>
                  <a:lnTo>
                    <a:pt x="198945" y="2473375"/>
                  </a:lnTo>
                  <a:lnTo>
                    <a:pt x="219694" y="2518933"/>
                  </a:lnTo>
                  <a:lnTo>
                    <a:pt x="244842" y="2556521"/>
                  </a:lnTo>
                  <a:lnTo>
                    <a:pt x="273706" y="2584900"/>
                  </a:lnTo>
                  <a:lnTo>
                    <a:pt x="339851" y="2609088"/>
                  </a:lnTo>
                  <a:lnTo>
                    <a:pt x="305604" y="2615341"/>
                  </a:lnTo>
                  <a:lnTo>
                    <a:pt x="244842" y="2661654"/>
                  </a:lnTo>
                  <a:lnTo>
                    <a:pt x="219694" y="2699242"/>
                  </a:lnTo>
                  <a:lnTo>
                    <a:pt x="198945" y="2744800"/>
                  </a:lnTo>
                  <a:lnTo>
                    <a:pt x="183278" y="2797093"/>
                  </a:lnTo>
                  <a:lnTo>
                    <a:pt x="173378" y="2854884"/>
                  </a:lnTo>
                  <a:lnTo>
                    <a:pt x="169925" y="2916936"/>
                  </a:lnTo>
                  <a:lnTo>
                    <a:pt x="169925" y="4910302"/>
                  </a:lnTo>
                  <a:lnTo>
                    <a:pt x="166473" y="4972351"/>
                  </a:lnTo>
                  <a:lnTo>
                    <a:pt x="156573" y="5030143"/>
                  </a:lnTo>
                  <a:lnTo>
                    <a:pt x="140906" y="5082440"/>
                  </a:lnTo>
                  <a:lnTo>
                    <a:pt x="120157" y="5128004"/>
                  </a:lnTo>
                  <a:lnTo>
                    <a:pt x="95009" y="5165597"/>
                  </a:lnTo>
                  <a:lnTo>
                    <a:pt x="66145" y="5193982"/>
                  </a:lnTo>
                  <a:lnTo>
                    <a:pt x="34247" y="5211921"/>
                  </a:lnTo>
                  <a:lnTo>
                    <a:pt x="0" y="5218176"/>
                  </a:lnTo>
                </a:path>
              </a:pathLst>
            </a:custGeom>
            <a:ln w="19811">
              <a:solidFill>
                <a:srgbClr val="088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65675" y="1740407"/>
              <a:ext cx="4157979" cy="1496695"/>
            </a:xfrm>
            <a:custGeom>
              <a:avLst/>
              <a:gdLst/>
              <a:ahLst/>
              <a:cxnLst/>
              <a:rect l="l" t="t" r="r" b="b"/>
              <a:pathLst>
                <a:path w="4157979" h="1496695">
                  <a:moveTo>
                    <a:pt x="3821938" y="0"/>
                  </a:moveTo>
                  <a:lnTo>
                    <a:pt x="335534" y="0"/>
                  </a:lnTo>
                  <a:lnTo>
                    <a:pt x="285955" y="3638"/>
                  </a:lnTo>
                  <a:lnTo>
                    <a:pt x="238633" y="14207"/>
                  </a:lnTo>
                  <a:lnTo>
                    <a:pt x="194088" y="31188"/>
                  </a:lnTo>
                  <a:lnTo>
                    <a:pt x="152839" y="54060"/>
                  </a:lnTo>
                  <a:lnTo>
                    <a:pt x="115406" y="82306"/>
                  </a:lnTo>
                  <a:lnTo>
                    <a:pt x="82306" y="115406"/>
                  </a:lnTo>
                  <a:lnTo>
                    <a:pt x="54060" y="152839"/>
                  </a:lnTo>
                  <a:lnTo>
                    <a:pt x="31188" y="194088"/>
                  </a:lnTo>
                  <a:lnTo>
                    <a:pt x="14207" y="238633"/>
                  </a:lnTo>
                  <a:lnTo>
                    <a:pt x="3638" y="285955"/>
                  </a:lnTo>
                  <a:lnTo>
                    <a:pt x="0" y="335533"/>
                  </a:lnTo>
                  <a:lnTo>
                    <a:pt x="0" y="1161033"/>
                  </a:lnTo>
                  <a:lnTo>
                    <a:pt x="3638" y="1210612"/>
                  </a:lnTo>
                  <a:lnTo>
                    <a:pt x="14207" y="1257934"/>
                  </a:lnTo>
                  <a:lnTo>
                    <a:pt x="31188" y="1302479"/>
                  </a:lnTo>
                  <a:lnTo>
                    <a:pt x="54060" y="1343728"/>
                  </a:lnTo>
                  <a:lnTo>
                    <a:pt x="82306" y="1381161"/>
                  </a:lnTo>
                  <a:lnTo>
                    <a:pt x="115406" y="1414261"/>
                  </a:lnTo>
                  <a:lnTo>
                    <a:pt x="152839" y="1442507"/>
                  </a:lnTo>
                  <a:lnTo>
                    <a:pt x="194088" y="1465379"/>
                  </a:lnTo>
                  <a:lnTo>
                    <a:pt x="238633" y="1482360"/>
                  </a:lnTo>
                  <a:lnTo>
                    <a:pt x="285955" y="1492929"/>
                  </a:lnTo>
                  <a:lnTo>
                    <a:pt x="335534" y="1496567"/>
                  </a:lnTo>
                  <a:lnTo>
                    <a:pt x="3821938" y="1496567"/>
                  </a:lnTo>
                  <a:lnTo>
                    <a:pt x="3871516" y="1492929"/>
                  </a:lnTo>
                  <a:lnTo>
                    <a:pt x="3918838" y="1482360"/>
                  </a:lnTo>
                  <a:lnTo>
                    <a:pt x="3963383" y="1465379"/>
                  </a:lnTo>
                  <a:lnTo>
                    <a:pt x="4004632" y="1442507"/>
                  </a:lnTo>
                  <a:lnTo>
                    <a:pt x="4042065" y="1414261"/>
                  </a:lnTo>
                  <a:lnTo>
                    <a:pt x="4075165" y="1381161"/>
                  </a:lnTo>
                  <a:lnTo>
                    <a:pt x="4103411" y="1343728"/>
                  </a:lnTo>
                  <a:lnTo>
                    <a:pt x="4126283" y="1302479"/>
                  </a:lnTo>
                  <a:lnTo>
                    <a:pt x="4143264" y="1257934"/>
                  </a:lnTo>
                  <a:lnTo>
                    <a:pt x="4153833" y="1210612"/>
                  </a:lnTo>
                  <a:lnTo>
                    <a:pt x="4157472" y="1161033"/>
                  </a:lnTo>
                  <a:lnTo>
                    <a:pt x="4157472" y="335533"/>
                  </a:lnTo>
                  <a:lnTo>
                    <a:pt x="4153833" y="285955"/>
                  </a:lnTo>
                  <a:lnTo>
                    <a:pt x="4143264" y="238633"/>
                  </a:lnTo>
                  <a:lnTo>
                    <a:pt x="4126283" y="194088"/>
                  </a:lnTo>
                  <a:lnTo>
                    <a:pt x="4103411" y="152839"/>
                  </a:lnTo>
                  <a:lnTo>
                    <a:pt x="4075165" y="115406"/>
                  </a:lnTo>
                  <a:lnTo>
                    <a:pt x="4042065" y="82306"/>
                  </a:lnTo>
                  <a:lnTo>
                    <a:pt x="4004632" y="54060"/>
                  </a:lnTo>
                  <a:lnTo>
                    <a:pt x="3963383" y="31188"/>
                  </a:lnTo>
                  <a:lnTo>
                    <a:pt x="3918838" y="14207"/>
                  </a:lnTo>
                  <a:lnTo>
                    <a:pt x="3871516" y="3638"/>
                  </a:lnTo>
                  <a:lnTo>
                    <a:pt x="3821938" y="0"/>
                  </a:lnTo>
                  <a:close/>
                </a:path>
              </a:pathLst>
            </a:custGeom>
            <a:solidFill>
              <a:srgbClr val="088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563870" y="1734439"/>
            <a:ext cx="1562735" cy="145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328295" algn="ctr">
              <a:lnSpc>
                <a:spcPct val="13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Математика Физика</a:t>
            </a:r>
            <a:endParaRPr sz="1200">
              <a:latin typeface="Arial"/>
              <a:cs typeface="Arial"/>
            </a:endParaRPr>
          </a:p>
          <a:p>
            <a:pPr marL="259079" marR="253365" algn="ctr">
              <a:lnSpc>
                <a:spcPct val="13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Информатика Химия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Биология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Иностранные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языки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61103" y="3752088"/>
            <a:ext cx="4162425" cy="2182495"/>
          </a:xfrm>
          <a:custGeom>
            <a:avLst/>
            <a:gdLst/>
            <a:ahLst/>
            <a:cxnLst/>
            <a:rect l="l" t="t" r="r" b="b"/>
            <a:pathLst>
              <a:path w="4162425" h="2182495">
                <a:moveTo>
                  <a:pt x="3903853" y="0"/>
                </a:moveTo>
                <a:lnTo>
                  <a:pt x="258191" y="0"/>
                </a:lnTo>
                <a:lnTo>
                  <a:pt x="211773" y="4158"/>
                </a:lnTo>
                <a:lnTo>
                  <a:pt x="168089" y="16150"/>
                </a:lnTo>
                <a:lnTo>
                  <a:pt x="127865" y="35244"/>
                </a:lnTo>
                <a:lnTo>
                  <a:pt x="91831" y="60714"/>
                </a:lnTo>
                <a:lnTo>
                  <a:pt x="60714" y="91831"/>
                </a:lnTo>
                <a:lnTo>
                  <a:pt x="35244" y="127865"/>
                </a:lnTo>
                <a:lnTo>
                  <a:pt x="16150" y="168089"/>
                </a:lnTo>
                <a:lnTo>
                  <a:pt x="4158" y="211773"/>
                </a:lnTo>
                <a:lnTo>
                  <a:pt x="0" y="258191"/>
                </a:lnTo>
                <a:lnTo>
                  <a:pt x="0" y="1924126"/>
                </a:lnTo>
                <a:lnTo>
                  <a:pt x="4158" y="1970544"/>
                </a:lnTo>
                <a:lnTo>
                  <a:pt x="16150" y="2014234"/>
                </a:lnTo>
                <a:lnTo>
                  <a:pt x="35244" y="2054464"/>
                </a:lnTo>
                <a:lnTo>
                  <a:pt x="60714" y="2090507"/>
                </a:lnTo>
                <a:lnTo>
                  <a:pt x="91831" y="2121632"/>
                </a:lnTo>
                <a:lnTo>
                  <a:pt x="127865" y="2147109"/>
                </a:lnTo>
                <a:lnTo>
                  <a:pt x="168089" y="2166211"/>
                </a:lnTo>
                <a:lnTo>
                  <a:pt x="211773" y="2178207"/>
                </a:lnTo>
                <a:lnTo>
                  <a:pt x="258191" y="2182368"/>
                </a:lnTo>
                <a:lnTo>
                  <a:pt x="3903853" y="2182368"/>
                </a:lnTo>
                <a:lnTo>
                  <a:pt x="3950270" y="2178207"/>
                </a:lnTo>
                <a:lnTo>
                  <a:pt x="3993954" y="2166211"/>
                </a:lnTo>
                <a:lnTo>
                  <a:pt x="4034178" y="2147109"/>
                </a:lnTo>
                <a:lnTo>
                  <a:pt x="4070212" y="2121632"/>
                </a:lnTo>
                <a:lnTo>
                  <a:pt x="4101329" y="2090507"/>
                </a:lnTo>
                <a:lnTo>
                  <a:pt x="4126799" y="2054464"/>
                </a:lnTo>
                <a:lnTo>
                  <a:pt x="4145893" y="2014234"/>
                </a:lnTo>
                <a:lnTo>
                  <a:pt x="4157885" y="1970544"/>
                </a:lnTo>
                <a:lnTo>
                  <a:pt x="4162044" y="1924126"/>
                </a:lnTo>
                <a:lnTo>
                  <a:pt x="4162044" y="258191"/>
                </a:lnTo>
                <a:lnTo>
                  <a:pt x="4157885" y="211773"/>
                </a:lnTo>
                <a:lnTo>
                  <a:pt x="4145893" y="168089"/>
                </a:lnTo>
                <a:lnTo>
                  <a:pt x="4126799" y="127865"/>
                </a:lnTo>
                <a:lnTo>
                  <a:pt x="4101329" y="91831"/>
                </a:lnTo>
                <a:lnTo>
                  <a:pt x="4070212" y="60714"/>
                </a:lnTo>
                <a:lnTo>
                  <a:pt x="4034178" y="35244"/>
                </a:lnTo>
                <a:lnTo>
                  <a:pt x="3993954" y="16150"/>
                </a:lnTo>
                <a:lnTo>
                  <a:pt x="3950270" y="4158"/>
                </a:lnTo>
                <a:lnTo>
                  <a:pt x="3903853" y="0"/>
                </a:lnTo>
                <a:close/>
              </a:path>
            </a:pathLst>
          </a:custGeom>
          <a:solidFill>
            <a:srgbClr val="11A8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879340" y="3850793"/>
            <a:ext cx="2927350" cy="19291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Робототехника</a:t>
            </a:r>
            <a:endParaRPr sz="1200">
              <a:latin typeface="Arial"/>
              <a:cs typeface="Arial"/>
            </a:endParaRPr>
          </a:p>
          <a:p>
            <a:pPr marL="36830" marR="31750" algn="ctr">
              <a:lnSpc>
                <a:spcPct val="13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Беспилотные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летательные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аппараты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Компьютерная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графика</a:t>
            </a:r>
            <a:endParaRPr sz="1200">
              <a:latin typeface="Arial"/>
              <a:cs typeface="Arial"/>
            </a:endParaRPr>
          </a:p>
          <a:p>
            <a:pPr marL="105410" marR="100330" algn="ctr">
              <a:lnSpc>
                <a:spcPct val="13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Животноводство,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растениеводство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Основы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финансовой</a:t>
            </a:r>
            <a:r>
              <a:rPr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грамотности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Основы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медиаграмотности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Введение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искусственный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интеллект</a:t>
            </a:r>
            <a:endParaRPr sz="12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434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Кибербезопасность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259326" y="1125982"/>
            <a:ext cx="4170679" cy="538480"/>
            <a:chOff x="4259326" y="1125982"/>
            <a:chExt cx="4170679" cy="538480"/>
          </a:xfrm>
        </p:grpSpPr>
        <p:sp>
          <p:nvSpPr>
            <p:cNvPr id="42" name="object 42"/>
            <p:cNvSpPr/>
            <p:nvPr/>
          </p:nvSpPr>
          <p:spPr>
            <a:xfrm>
              <a:off x="4265676" y="1132332"/>
              <a:ext cx="4157979" cy="525780"/>
            </a:xfrm>
            <a:custGeom>
              <a:avLst/>
              <a:gdLst/>
              <a:ahLst/>
              <a:cxnLst/>
              <a:rect l="l" t="t" r="r" b="b"/>
              <a:pathLst>
                <a:path w="4157979" h="525780">
                  <a:moveTo>
                    <a:pt x="0" y="243966"/>
                  </a:moveTo>
                  <a:lnTo>
                    <a:pt x="4956" y="194796"/>
                  </a:lnTo>
                  <a:lnTo>
                    <a:pt x="19171" y="149000"/>
                  </a:lnTo>
                  <a:lnTo>
                    <a:pt x="41663" y="107559"/>
                  </a:lnTo>
                  <a:lnTo>
                    <a:pt x="71453" y="71453"/>
                  </a:lnTo>
                  <a:lnTo>
                    <a:pt x="107559" y="41663"/>
                  </a:lnTo>
                  <a:lnTo>
                    <a:pt x="149000" y="19171"/>
                  </a:lnTo>
                  <a:lnTo>
                    <a:pt x="194796" y="4956"/>
                  </a:lnTo>
                  <a:lnTo>
                    <a:pt x="243966" y="0"/>
                  </a:lnTo>
                  <a:lnTo>
                    <a:pt x="3913504" y="0"/>
                  </a:lnTo>
                  <a:lnTo>
                    <a:pt x="3962675" y="4956"/>
                  </a:lnTo>
                  <a:lnTo>
                    <a:pt x="4008471" y="19171"/>
                  </a:lnTo>
                  <a:lnTo>
                    <a:pt x="4049912" y="41663"/>
                  </a:lnTo>
                  <a:lnTo>
                    <a:pt x="4086018" y="71453"/>
                  </a:lnTo>
                  <a:lnTo>
                    <a:pt x="4115808" y="107559"/>
                  </a:lnTo>
                  <a:lnTo>
                    <a:pt x="4138300" y="149000"/>
                  </a:lnTo>
                  <a:lnTo>
                    <a:pt x="4152515" y="194796"/>
                  </a:lnTo>
                  <a:lnTo>
                    <a:pt x="4157472" y="243966"/>
                  </a:lnTo>
                  <a:lnTo>
                    <a:pt x="4157472" y="281813"/>
                  </a:lnTo>
                  <a:lnTo>
                    <a:pt x="4152515" y="330983"/>
                  </a:lnTo>
                  <a:lnTo>
                    <a:pt x="4138300" y="376779"/>
                  </a:lnTo>
                  <a:lnTo>
                    <a:pt x="4115808" y="418220"/>
                  </a:lnTo>
                  <a:lnTo>
                    <a:pt x="4086018" y="454326"/>
                  </a:lnTo>
                  <a:lnTo>
                    <a:pt x="4049912" y="484116"/>
                  </a:lnTo>
                  <a:lnTo>
                    <a:pt x="4008471" y="506608"/>
                  </a:lnTo>
                  <a:lnTo>
                    <a:pt x="3962675" y="520823"/>
                  </a:lnTo>
                  <a:lnTo>
                    <a:pt x="3913504" y="525779"/>
                  </a:lnTo>
                  <a:lnTo>
                    <a:pt x="243966" y="525779"/>
                  </a:lnTo>
                  <a:lnTo>
                    <a:pt x="194796" y="520823"/>
                  </a:lnTo>
                  <a:lnTo>
                    <a:pt x="149000" y="506608"/>
                  </a:lnTo>
                  <a:lnTo>
                    <a:pt x="107559" y="484116"/>
                  </a:lnTo>
                  <a:lnTo>
                    <a:pt x="71453" y="454326"/>
                  </a:lnTo>
                  <a:lnTo>
                    <a:pt x="41663" y="418220"/>
                  </a:lnTo>
                  <a:lnTo>
                    <a:pt x="19171" y="376779"/>
                  </a:lnTo>
                  <a:lnTo>
                    <a:pt x="4956" y="330983"/>
                  </a:lnTo>
                  <a:lnTo>
                    <a:pt x="0" y="281813"/>
                  </a:lnTo>
                  <a:lnTo>
                    <a:pt x="0" y="243966"/>
                  </a:lnTo>
                  <a:close/>
                </a:path>
              </a:pathLst>
            </a:custGeom>
            <a:ln w="12192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31259" y="1175821"/>
              <a:ext cx="469265" cy="447040"/>
            </a:xfrm>
            <a:custGeom>
              <a:avLst/>
              <a:gdLst/>
              <a:ahLst/>
              <a:cxnLst/>
              <a:rect l="l" t="t" r="r" b="b"/>
              <a:pathLst>
                <a:path w="469264" h="447040">
                  <a:moveTo>
                    <a:pt x="156412" y="430093"/>
                  </a:moveTo>
                  <a:lnTo>
                    <a:pt x="202633" y="442760"/>
                  </a:lnTo>
                  <a:lnTo>
                    <a:pt x="248767" y="446422"/>
                  </a:lnTo>
                  <a:lnTo>
                    <a:pt x="293605" y="441574"/>
                  </a:lnTo>
                  <a:lnTo>
                    <a:pt x="335942" y="428712"/>
                  </a:lnTo>
                  <a:lnTo>
                    <a:pt x="374570" y="408331"/>
                  </a:lnTo>
                  <a:lnTo>
                    <a:pt x="408283" y="380926"/>
                  </a:lnTo>
                  <a:lnTo>
                    <a:pt x="435872" y="346994"/>
                  </a:lnTo>
                  <a:lnTo>
                    <a:pt x="456132" y="307030"/>
                  </a:lnTo>
                  <a:lnTo>
                    <a:pt x="467390" y="263623"/>
                  </a:lnTo>
                  <a:lnTo>
                    <a:pt x="469161" y="219906"/>
                  </a:lnTo>
                  <a:lnTo>
                    <a:pt x="462021" y="177043"/>
                  </a:lnTo>
                  <a:lnTo>
                    <a:pt x="446543" y="136199"/>
                  </a:lnTo>
                  <a:lnTo>
                    <a:pt x="423303" y="98540"/>
                  </a:lnTo>
                  <a:lnTo>
                    <a:pt x="392874" y="65232"/>
                  </a:lnTo>
                  <a:lnTo>
                    <a:pt x="355831" y="37439"/>
                  </a:lnTo>
                  <a:lnTo>
                    <a:pt x="312749" y="16327"/>
                  </a:lnTo>
                  <a:lnTo>
                    <a:pt x="266528" y="3660"/>
                  </a:lnTo>
                  <a:lnTo>
                    <a:pt x="220394" y="0"/>
                  </a:lnTo>
                  <a:lnTo>
                    <a:pt x="175555" y="4852"/>
                  </a:lnTo>
                  <a:lnTo>
                    <a:pt x="133219" y="17724"/>
                  </a:lnTo>
                  <a:lnTo>
                    <a:pt x="94590" y="38120"/>
                  </a:lnTo>
                  <a:lnTo>
                    <a:pt x="60878" y="65547"/>
                  </a:lnTo>
                  <a:lnTo>
                    <a:pt x="33289" y="99511"/>
                  </a:lnTo>
                  <a:lnTo>
                    <a:pt x="13029" y="139517"/>
                  </a:lnTo>
                  <a:lnTo>
                    <a:pt x="1771" y="182887"/>
                  </a:lnTo>
                  <a:lnTo>
                    <a:pt x="0" y="226585"/>
                  </a:lnTo>
                  <a:lnTo>
                    <a:pt x="7140" y="269442"/>
                  </a:lnTo>
                  <a:lnTo>
                    <a:pt x="22617" y="310284"/>
                  </a:lnTo>
                  <a:lnTo>
                    <a:pt x="45858" y="347942"/>
                  </a:lnTo>
                  <a:lnTo>
                    <a:pt x="76287" y="381244"/>
                  </a:lnTo>
                  <a:lnTo>
                    <a:pt x="113330" y="409018"/>
                  </a:lnTo>
                  <a:lnTo>
                    <a:pt x="156412" y="430093"/>
                  </a:lnTo>
                  <a:close/>
                </a:path>
                <a:path w="469264" h="447040">
                  <a:moveTo>
                    <a:pt x="293699" y="336621"/>
                  </a:moveTo>
                  <a:lnTo>
                    <a:pt x="356818" y="169997"/>
                  </a:lnTo>
                  <a:lnTo>
                    <a:pt x="178256" y="102433"/>
                  </a:lnTo>
                </a:path>
                <a:path w="469264" h="447040">
                  <a:moveTo>
                    <a:pt x="356818" y="169997"/>
                  </a:moveTo>
                  <a:lnTo>
                    <a:pt x="112470" y="276423"/>
                  </a:lnTo>
                </a:path>
              </a:pathLst>
            </a:custGeom>
            <a:ln w="12700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846065" y="1174495"/>
            <a:ext cx="34010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7</a:t>
            </a:r>
            <a:r>
              <a:rPr sz="1400" b="1" spc="19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-</a:t>
            </a:r>
            <a:r>
              <a:rPr sz="1400" b="1" spc="18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9</a:t>
            </a:r>
            <a:r>
              <a:rPr sz="1400" b="1" spc="19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классы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75" dirty="0">
                <a:solidFill>
                  <a:srgbClr val="0C4B86"/>
                </a:solidFill>
                <a:latin typeface="Arial"/>
                <a:cs typeface="Arial"/>
              </a:rPr>
              <a:t>Углублённое</a:t>
            </a:r>
            <a:r>
              <a:rPr sz="1400" b="1" spc="26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0C4B86"/>
                </a:solidFill>
                <a:latin typeface="Arial"/>
                <a:cs typeface="Arial"/>
              </a:rPr>
              <a:t>изучение</a:t>
            </a:r>
            <a:r>
              <a:rPr sz="1400" b="1" spc="28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0C4B86"/>
                </a:solidFill>
                <a:latin typeface="Arial"/>
                <a:cs typeface="Arial"/>
              </a:rPr>
              <a:t>предметов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46472" y="3366642"/>
            <a:ext cx="36703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75" dirty="0">
                <a:solidFill>
                  <a:srgbClr val="0C4B86"/>
                </a:solidFill>
                <a:latin typeface="Arial"/>
                <a:cs typeface="Arial"/>
              </a:rPr>
              <a:t>Учебные</a:t>
            </a:r>
            <a:r>
              <a:rPr sz="1400" b="1" spc="21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курсы</a:t>
            </a:r>
            <a:r>
              <a:rPr sz="1400" b="1" spc="26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и</a:t>
            </a:r>
            <a:r>
              <a:rPr sz="1400" b="1" spc="21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0C4B86"/>
                </a:solidFill>
                <a:latin typeface="Arial"/>
                <a:cs typeface="Arial"/>
              </a:rPr>
              <a:t>модули</a:t>
            </a:r>
            <a:r>
              <a:rPr sz="1400" b="1" spc="265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C4B86"/>
                </a:solidFill>
                <a:latin typeface="Arial"/>
                <a:cs typeface="Arial"/>
              </a:rPr>
              <a:t>по</a:t>
            </a:r>
            <a:r>
              <a:rPr sz="1400" b="1" spc="210" dirty="0">
                <a:solidFill>
                  <a:srgbClr val="0C4B86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C4B86"/>
                </a:solidFill>
                <a:latin typeface="Arial"/>
                <a:cs typeface="Arial"/>
              </a:rPr>
              <a:t>выбору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255008" y="1078991"/>
            <a:ext cx="4602480" cy="4927600"/>
            <a:chOff x="4255008" y="1078991"/>
            <a:chExt cx="4602480" cy="4927600"/>
          </a:xfrm>
        </p:grpSpPr>
        <p:sp>
          <p:nvSpPr>
            <p:cNvPr id="47" name="object 47"/>
            <p:cNvSpPr/>
            <p:nvPr/>
          </p:nvSpPr>
          <p:spPr>
            <a:xfrm>
              <a:off x="4261104" y="3316224"/>
              <a:ext cx="4162425" cy="334010"/>
            </a:xfrm>
            <a:custGeom>
              <a:avLst/>
              <a:gdLst/>
              <a:ahLst/>
              <a:cxnLst/>
              <a:rect l="l" t="t" r="r" b="b"/>
              <a:pathLst>
                <a:path w="4162425" h="334010">
                  <a:moveTo>
                    <a:pt x="0" y="154939"/>
                  </a:moveTo>
                  <a:lnTo>
                    <a:pt x="7896" y="105956"/>
                  </a:lnTo>
                  <a:lnTo>
                    <a:pt x="29886" y="63422"/>
                  </a:lnTo>
                  <a:lnTo>
                    <a:pt x="63422" y="29886"/>
                  </a:lnTo>
                  <a:lnTo>
                    <a:pt x="105956" y="7896"/>
                  </a:lnTo>
                  <a:lnTo>
                    <a:pt x="154940" y="0"/>
                  </a:lnTo>
                  <a:lnTo>
                    <a:pt x="4007104" y="0"/>
                  </a:lnTo>
                  <a:lnTo>
                    <a:pt x="4056087" y="7896"/>
                  </a:lnTo>
                  <a:lnTo>
                    <a:pt x="4098621" y="29886"/>
                  </a:lnTo>
                  <a:lnTo>
                    <a:pt x="4132157" y="63422"/>
                  </a:lnTo>
                  <a:lnTo>
                    <a:pt x="4154147" y="105956"/>
                  </a:lnTo>
                  <a:lnTo>
                    <a:pt x="4162044" y="154939"/>
                  </a:lnTo>
                  <a:lnTo>
                    <a:pt x="4162044" y="178815"/>
                  </a:lnTo>
                  <a:lnTo>
                    <a:pt x="4154147" y="227799"/>
                  </a:lnTo>
                  <a:lnTo>
                    <a:pt x="4132157" y="270333"/>
                  </a:lnTo>
                  <a:lnTo>
                    <a:pt x="4098621" y="303869"/>
                  </a:lnTo>
                  <a:lnTo>
                    <a:pt x="4056087" y="325859"/>
                  </a:lnTo>
                  <a:lnTo>
                    <a:pt x="4007104" y="333756"/>
                  </a:lnTo>
                  <a:lnTo>
                    <a:pt x="154940" y="333756"/>
                  </a:lnTo>
                  <a:lnTo>
                    <a:pt x="105956" y="325859"/>
                  </a:lnTo>
                  <a:lnTo>
                    <a:pt x="63422" y="303869"/>
                  </a:lnTo>
                  <a:lnTo>
                    <a:pt x="29886" y="270333"/>
                  </a:lnTo>
                  <a:lnTo>
                    <a:pt x="7896" y="227799"/>
                  </a:lnTo>
                  <a:lnTo>
                    <a:pt x="0" y="178815"/>
                  </a:lnTo>
                  <a:lnTo>
                    <a:pt x="0" y="154939"/>
                  </a:lnTo>
                  <a:close/>
                </a:path>
              </a:pathLst>
            </a:custGeom>
            <a:ln w="12192">
              <a:solidFill>
                <a:srgbClr val="3B9D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9140" y="1078991"/>
              <a:ext cx="498348" cy="492709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401050" y="1108709"/>
              <a:ext cx="338455" cy="4826635"/>
            </a:xfrm>
            <a:custGeom>
              <a:avLst/>
              <a:gdLst/>
              <a:ahLst/>
              <a:cxnLst/>
              <a:rect l="l" t="t" r="r" b="b"/>
              <a:pathLst>
                <a:path w="338454" h="4826635">
                  <a:moveTo>
                    <a:pt x="0" y="0"/>
                  </a:moveTo>
                  <a:lnTo>
                    <a:pt x="65865" y="24076"/>
                  </a:lnTo>
                  <a:lnTo>
                    <a:pt x="94601" y="52325"/>
                  </a:lnTo>
                  <a:lnTo>
                    <a:pt x="119634" y="89741"/>
                  </a:lnTo>
                  <a:lnTo>
                    <a:pt x="140285" y="135092"/>
                  </a:lnTo>
                  <a:lnTo>
                    <a:pt x="155876" y="187148"/>
                  </a:lnTo>
                  <a:lnTo>
                    <a:pt x="165729" y="244678"/>
                  </a:lnTo>
                  <a:lnTo>
                    <a:pt x="169164" y="306450"/>
                  </a:lnTo>
                  <a:lnTo>
                    <a:pt x="169164" y="2106803"/>
                  </a:lnTo>
                  <a:lnTo>
                    <a:pt x="172598" y="2168575"/>
                  </a:lnTo>
                  <a:lnTo>
                    <a:pt x="182451" y="2226105"/>
                  </a:lnTo>
                  <a:lnTo>
                    <a:pt x="198042" y="2278161"/>
                  </a:lnTo>
                  <a:lnTo>
                    <a:pt x="218694" y="2323512"/>
                  </a:lnTo>
                  <a:lnTo>
                    <a:pt x="243726" y="2360928"/>
                  </a:lnTo>
                  <a:lnTo>
                    <a:pt x="272462" y="2389177"/>
                  </a:lnTo>
                  <a:lnTo>
                    <a:pt x="338327" y="2413254"/>
                  </a:lnTo>
                  <a:lnTo>
                    <a:pt x="304222" y="2419478"/>
                  </a:lnTo>
                  <a:lnTo>
                    <a:pt x="243726" y="2465579"/>
                  </a:lnTo>
                  <a:lnTo>
                    <a:pt x="218693" y="2502995"/>
                  </a:lnTo>
                  <a:lnTo>
                    <a:pt x="198042" y="2548346"/>
                  </a:lnTo>
                  <a:lnTo>
                    <a:pt x="182451" y="2600402"/>
                  </a:lnTo>
                  <a:lnTo>
                    <a:pt x="172598" y="2657932"/>
                  </a:lnTo>
                  <a:lnTo>
                    <a:pt x="169164" y="2719704"/>
                  </a:lnTo>
                  <a:lnTo>
                    <a:pt x="169164" y="4520018"/>
                  </a:lnTo>
                  <a:lnTo>
                    <a:pt x="165729" y="4581786"/>
                  </a:lnTo>
                  <a:lnTo>
                    <a:pt x="155876" y="4639316"/>
                  </a:lnTo>
                  <a:lnTo>
                    <a:pt x="140285" y="4691378"/>
                  </a:lnTo>
                  <a:lnTo>
                    <a:pt x="119634" y="4736738"/>
                  </a:lnTo>
                  <a:lnTo>
                    <a:pt x="94601" y="4774163"/>
                  </a:lnTo>
                  <a:lnTo>
                    <a:pt x="65865" y="4802422"/>
                  </a:lnTo>
                  <a:lnTo>
                    <a:pt x="34105" y="4820281"/>
                  </a:lnTo>
                  <a:lnTo>
                    <a:pt x="0" y="4826508"/>
                  </a:lnTo>
                </a:path>
              </a:pathLst>
            </a:custGeom>
            <a:ln w="19811">
              <a:solidFill>
                <a:srgbClr val="0883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10"/>
          <p:cNvSpPr/>
          <p:nvPr/>
        </p:nvSpPr>
        <p:spPr>
          <a:xfrm>
            <a:off x="8826183" y="4978781"/>
            <a:ext cx="3107690" cy="368935"/>
          </a:xfrm>
          <a:custGeom>
            <a:avLst/>
            <a:gdLst/>
            <a:ahLst/>
            <a:cxnLst/>
            <a:rect l="l" t="t" r="r" b="b"/>
            <a:pathLst>
              <a:path w="3107690" h="368935">
                <a:moveTo>
                  <a:pt x="3107436" y="0"/>
                </a:moveTo>
                <a:lnTo>
                  <a:pt x="0" y="0"/>
                </a:lnTo>
                <a:lnTo>
                  <a:pt x="0" y="368807"/>
                </a:lnTo>
                <a:lnTo>
                  <a:pt x="3107436" y="368807"/>
                </a:lnTo>
                <a:lnTo>
                  <a:pt x="3107436" y="0"/>
                </a:lnTo>
                <a:close/>
              </a:path>
            </a:pathLst>
          </a:custGeom>
          <a:solidFill>
            <a:srgbClr val="E6EF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1"/>
          <p:cNvSpPr txBox="1"/>
          <p:nvPr/>
        </p:nvSpPr>
        <p:spPr>
          <a:xfrm>
            <a:off x="9630346" y="4997831"/>
            <a:ext cx="173495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i="1" spc="-10" dirty="0" err="1">
                <a:solidFill>
                  <a:srgbClr val="FF0000"/>
                </a:solidFill>
                <a:latin typeface="Calibri"/>
                <a:cs typeface="Calibri"/>
              </a:rPr>
              <a:t>Универсаль</a:t>
            </a:r>
            <a:r>
              <a:rPr sz="1800" b="1" i="1" spc="-10" dirty="0" err="1">
                <a:solidFill>
                  <a:srgbClr val="FF0000"/>
                </a:solidFill>
                <a:latin typeface="Calibri"/>
                <a:cs typeface="Calibri"/>
              </a:rPr>
              <a:t>ный</a:t>
            </a:r>
            <a:endParaRPr sz="18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object 87">
            <a:extLst>
              <a:ext uri="{FF2B5EF4-FFF2-40B4-BE49-F238E27FC236}">
                <a16:creationId xmlns:a16="http://schemas.microsoft.com/office/drawing/2014/main" id="{04D128CA-5FF8-497C-AE31-98C5B8ACA6B8}"/>
              </a:ext>
            </a:extLst>
          </p:cNvPr>
          <p:cNvGrpSpPr/>
          <p:nvPr/>
        </p:nvGrpSpPr>
        <p:grpSpPr>
          <a:xfrm>
            <a:off x="0" y="876021"/>
            <a:ext cx="9011491" cy="2639594"/>
            <a:chOff x="246697" y="1658826"/>
            <a:chExt cx="9744480" cy="2802127"/>
          </a:xfrm>
        </p:grpSpPr>
        <p:pic>
          <p:nvPicPr>
            <p:cNvPr id="51" name="object 88">
              <a:extLst>
                <a:ext uri="{FF2B5EF4-FFF2-40B4-BE49-F238E27FC236}">
                  <a16:creationId xmlns:a16="http://schemas.microsoft.com/office/drawing/2014/main" id="{80D3FD70-4E64-408F-B767-A078B1DFECE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697" y="1658826"/>
              <a:ext cx="9744480" cy="2802127"/>
            </a:xfrm>
            <a:prstGeom prst="rect">
              <a:avLst/>
            </a:prstGeom>
          </p:spPr>
        </p:pic>
        <p:pic>
          <p:nvPicPr>
            <p:cNvPr id="52" name="object 89">
              <a:hlinkClick r:id="rId3"/>
              <a:extLst>
                <a:ext uri="{FF2B5EF4-FFF2-40B4-BE49-F238E27FC236}">
                  <a16:creationId xmlns:a16="http://schemas.microsoft.com/office/drawing/2014/main" id="{9F633D74-9DD2-41A2-A3AD-A7FBAA8C474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1946" y="1683734"/>
              <a:ext cx="1362455" cy="1362456"/>
            </a:xfrm>
            <a:prstGeom prst="rect">
              <a:avLst/>
            </a:prstGeom>
          </p:spPr>
        </p:pic>
      </p:grpSp>
      <p:sp>
        <p:nvSpPr>
          <p:cNvPr id="53" name="object 90">
            <a:extLst>
              <a:ext uri="{FF2B5EF4-FFF2-40B4-BE49-F238E27FC236}">
                <a16:creationId xmlns:a16="http://schemas.microsoft.com/office/drawing/2014/main" id="{554605F0-4A64-4143-88DE-A08B509AAF9D}"/>
              </a:ext>
            </a:extLst>
          </p:cNvPr>
          <p:cNvSpPr txBox="1"/>
          <p:nvPr/>
        </p:nvSpPr>
        <p:spPr>
          <a:xfrm>
            <a:off x="3541602" y="2169608"/>
            <a:ext cx="21580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-10" dirty="0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 invalidUrl="https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sz="1400" b="1" u="sng" spc="-10" dirty="0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go.prosv.ru/kkFTJn</a:t>
            </a:r>
            <a:endParaRPr sz="1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id="{7793A9B3-DE68-4D1B-9932-6A866E017C0E}"/>
              </a:ext>
            </a:extLst>
          </p:cNvPr>
          <p:cNvSpPr/>
          <p:nvPr/>
        </p:nvSpPr>
        <p:spPr>
          <a:xfrm>
            <a:off x="142283" y="3474857"/>
            <a:ext cx="0" cy="2840796"/>
          </a:xfrm>
          <a:custGeom>
            <a:avLst/>
            <a:gdLst/>
            <a:ahLst/>
            <a:cxnLst/>
            <a:rect l="l" t="t" r="r" b="b"/>
            <a:pathLst>
              <a:path h="4055110">
                <a:moveTo>
                  <a:pt x="0" y="0"/>
                </a:moveTo>
                <a:lnTo>
                  <a:pt x="0" y="4054983"/>
                </a:lnTo>
              </a:path>
            </a:pathLst>
          </a:custGeom>
          <a:ln w="25908">
            <a:solidFill>
              <a:srgbClr val="054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6">
            <a:extLst>
              <a:ext uri="{FF2B5EF4-FFF2-40B4-BE49-F238E27FC236}">
                <a16:creationId xmlns:a16="http://schemas.microsoft.com/office/drawing/2014/main" id="{5A973430-3A84-40A6-A403-1BF50FE9A78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149" y="3644077"/>
            <a:ext cx="119002" cy="100357"/>
          </a:xfrm>
          <a:prstGeom prst="rect">
            <a:avLst/>
          </a:prstGeom>
        </p:spPr>
      </p:pic>
      <p:pic>
        <p:nvPicPr>
          <p:cNvPr id="57" name="object 7">
            <a:extLst>
              <a:ext uri="{FF2B5EF4-FFF2-40B4-BE49-F238E27FC236}">
                <a16:creationId xmlns:a16="http://schemas.microsoft.com/office/drawing/2014/main" id="{2DC09037-7FB3-48A1-BA64-34F2792376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09" y="5963614"/>
            <a:ext cx="9011491" cy="82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object 8">
            <a:extLst>
              <a:ext uri="{FF2B5EF4-FFF2-40B4-BE49-F238E27FC236}">
                <a16:creationId xmlns:a16="http://schemas.microsoft.com/office/drawing/2014/main" id="{3C09D841-ED97-4F3A-A402-67685ECA80D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45" y="4212058"/>
            <a:ext cx="119002" cy="100358"/>
          </a:xfrm>
          <a:prstGeom prst="rect">
            <a:avLst/>
          </a:prstGeom>
        </p:spPr>
      </p:pic>
      <p:pic>
        <p:nvPicPr>
          <p:cNvPr id="59" name="object 9">
            <a:extLst>
              <a:ext uri="{FF2B5EF4-FFF2-40B4-BE49-F238E27FC236}">
                <a16:creationId xmlns:a16="http://schemas.microsoft.com/office/drawing/2014/main" id="{57A6629A-6AA8-46BA-AF07-A62C391C103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149" y="4738848"/>
            <a:ext cx="119002" cy="100357"/>
          </a:xfrm>
          <a:prstGeom prst="rect">
            <a:avLst/>
          </a:prstGeom>
        </p:spPr>
      </p:pic>
      <p:pic>
        <p:nvPicPr>
          <p:cNvPr id="60" name="object 10">
            <a:extLst>
              <a:ext uri="{FF2B5EF4-FFF2-40B4-BE49-F238E27FC236}">
                <a16:creationId xmlns:a16="http://schemas.microsoft.com/office/drawing/2014/main" id="{E05A07B3-4070-4DEB-976B-D4245DDBB7C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45" y="5173996"/>
            <a:ext cx="119002" cy="100358"/>
          </a:xfrm>
          <a:prstGeom prst="rect">
            <a:avLst/>
          </a:prstGeom>
        </p:spPr>
      </p:pic>
      <p:pic>
        <p:nvPicPr>
          <p:cNvPr id="61" name="object 11">
            <a:extLst>
              <a:ext uri="{FF2B5EF4-FFF2-40B4-BE49-F238E27FC236}">
                <a16:creationId xmlns:a16="http://schemas.microsoft.com/office/drawing/2014/main" id="{AD8395C8-66F7-4AF7-8197-EBDAB337745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149" y="5571156"/>
            <a:ext cx="119002" cy="100358"/>
          </a:xfrm>
          <a:prstGeom prst="rect">
            <a:avLst/>
          </a:prstGeom>
        </p:spPr>
      </p:pic>
      <p:sp>
        <p:nvSpPr>
          <p:cNvPr id="62" name="object 12">
            <a:extLst>
              <a:ext uri="{FF2B5EF4-FFF2-40B4-BE49-F238E27FC236}">
                <a16:creationId xmlns:a16="http://schemas.microsoft.com/office/drawing/2014/main" id="{96C9CF00-985E-482E-9A6C-8475927F201F}"/>
              </a:ext>
            </a:extLst>
          </p:cNvPr>
          <p:cNvSpPr txBox="1"/>
          <p:nvPr/>
        </p:nvSpPr>
        <p:spPr>
          <a:xfrm>
            <a:off x="292788" y="3578294"/>
            <a:ext cx="7917815" cy="21986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Учебный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план</a:t>
            </a:r>
            <a:r>
              <a:rPr sz="1400" spc="3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обязательная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часть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(выбор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предметов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углубленного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изучения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/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выбор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профиля,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продолжительность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недели)</a:t>
            </a:r>
            <a:endParaRPr sz="1400" dirty="0">
              <a:latin typeface="Calibri"/>
              <a:cs typeface="Calibri"/>
            </a:endParaRPr>
          </a:p>
          <a:p>
            <a:pPr marL="12700" marR="451484">
              <a:lnSpc>
                <a:spcPct val="100000"/>
              </a:lnSpc>
            </a:pPr>
            <a:endParaRPr lang="ru-RU" sz="800" dirty="0">
              <a:latin typeface="Calibri"/>
              <a:cs typeface="Calibri"/>
            </a:endParaRPr>
          </a:p>
          <a:p>
            <a:pPr marL="12700" marR="451484">
              <a:lnSpc>
                <a:spcPct val="100000"/>
              </a:lnSpc>
            </a:pPr>
            <a:r>
              <a:rPr sz="1400" dirty="0" err="1">
                <a:latin typeface="Calibri"/>
                <a:cs typeface="Calibri"/>
              </a:rPr>
              <a:t>Учебный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план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выбор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курсов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части,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формируемой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 err="1">
                <a:latin typeface="Calibri"/>
                <a:cs typeface="Calibri"/>
              </a:rPr>
              <a:t>участниками</a:t>
            </a:r>
            <a:r>
              <a:rPr sz="1400" spc="-10" dirty="0">
                <a:latin typeface="Calibri"/>
                <a:cs typeface="Calibri"/>
              </a:rPr>
              <a:t> </a:t>
            </a:r>
            <a:endParaRPr lang="ru-RU" sz="1400" spc="-10" dirty="0">
              <a:latin typeface="Calibri"/>
              <a:cs typeface="Calibri"/>
            </a:endParaRPr>
          </a:p>
          <a:p>
            <a:pPr marL="12700" marR="451484">
              <a:lnSpc>
                <a:spcPct val="100000"/>
              </a:lnSpc>
            </a:pPr>
            <a:r>
              <a:rPr sz="1400" spc="-10" dirty="0" err="1">
                <a:latin typeface="Calibri"/>
                <a:cs typeface="Calibri"/>
              </a:rPr>
              <a:t>образовательных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 err="1">
                <a:latin typeface="Calibri"/>
                <a:cs typeface="Calibri"/>
              </a:rPr>
              <a:t>отношений</a:t>
            </a:r>
            <a:endParaRPr lang="ru-RU" sz="1400" spc="-10" dirty="0">
              <a:latin typeface="Calibri"/>
              <a:cs typeface="Calibri"/>
            </a:endParaRPr>
          </a:p>
          <a:p>
            <a:pPr marL="12700" marR="451484">
              <a:lnSpc>
                <a:spcPct val="100000"/>
              </a:lnSpc>
            </a:pPr>
            <a:endParaRPr lang="ru-RU" sz="8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 err="1">
                <a:latin typeface="Calibri"/>
                <a:cs typeface="Calibri"/>
              </a:rPr>
              <a:t>План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 err="1">
                <a:latin typeface="Calibri"/>
                <a:cs typeface="Calibri"/>
              </a:rPr>
              <a:t>внеурочной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10" dirty="0" err="1">
                <a:latin typeface="Calibri"/>
                <a:cs typeface="Calibri"/>
              </a:rPr>
              <a:t>деятельности</a:t>
            </a:r>
            <a:endParaRPr lang="ru-RU" sz="14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Перечень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печатных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учебников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 err="1">
                <a:latin typeface="Calibri"/>
                <a:cs typeface="Calibri"/>
              </a:rPr>
              <a:t>пособий</a:t>
            </a:r>
            <a:endParaRPr lang="ru-RU" sz="14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Перечень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цифровых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продуктов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63" name="object 4">
            <a:extLst>
              <a:ext uri="{FF2B5EF4-FFF2-40B4-BE49-F238E27FC236}">
                <a16:creationId xmlns:a16="http://schemas.microsoft.com/office/drawing/2014/main" id="{F0B4D955-9878-4B5B-92D8-9E944484DF5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6708" y="1337281"/>
            <a:ext cx="4100068" cy="448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object 5">
            <a:extLst>
              <a:ext uri="{FF2B5EF4-FFF2-40B4-BE49-F238E27FC236}">
                <a16:creationId xmlns:a16="http://schemas.microsoft.com/office/drawing/2014/main" id="{A0E3AC9B-A06E-4698-9925-3C45FF7C054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40577" y="25400"/>
            <a:ext cx="2835278" cy="483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" name="object 4">
            <a:extLst>
              <a:ext uri="{FF2B5EF4-FFF2-40B4-BE49-F238E27FC236}">
                <a16:creationId xmlns:a16="http://schemas.microsoft.com/office/drawing/2014/main" id="{7D9375E4-38BB-4210-9E9D-B7788CA5956D}"/>
              </a:ext>
            </a:extLst>
          </p:cNvPr>
          <p:cNvSpPr txBox="1">
            <a:spLocks/>
          </p:cNvSpPr>
          <p:nvPr/>
        </p:nvSpPr>
        <p:spPr>
          <a:xfrm>
            <a:off x="728780" y="30438"/>
            <a:ext cx="10515600" cy="682405"/>
          </a:xfrm>
          <a:prstGeom prst="rect">
            <a:avLst/>
          </a:prstGeom>
        </p:spPr>
        <p:txBody>
          <a:bodyPr vert="horz" wrap="square" lIns="0" tIns="1286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3E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745">
              <a:lnSpc>
                <a:spcPts val="2055"/>
              </a:lnSpc>
              <a:spcBef>
                <a:spcPts val="100"/>
              </a:spcBef>
            </a:pPr>
            <a:r>
              <a:rPr lang="ru-RU" sz="24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НАВИГАТОР ПРОФИЛЬНОЙ ШКОЛЫ.</a:t>
            </a:r>
          </a:p>
          <a:p>
            <a:pPr marL="118745">
              <a:lnSpc>
                <a:spcPts val="2055"/>
              </a:lnSpc>
            </a:pPr>
            <a:r>
              <a:rPr lang="ru-RU" sz="24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ПРОЕКТИРУЕМ МОДЕЛИ ПРОФИЛЬНОГО ОБУЧЕНИЯ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707958-C7FE-46EE-834D-527613F2F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3755" y="5291218"/>
            <a:ext cx="1562100" cy="15621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9B47F8B-C4E8-4876-96E1-98383D63F4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2550" y="5442644"/>
            <a:ext cx="2922773" cy="82811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41202" y="4897247"/>
            <a:ext cx="4831147" cy="413100"/>
          </a:xfrm>
          <a:prstGeom prst="rect">
            <a:avLst/>
          </a:prstGeom>
        </p:spPr>
        <p:txBody>
          <a:bodyPr vert="horz" wrap="square" lIns="0" tIns="128625" rIns="0" bIns="0" rtlCol="0">
            <a:spAutoFit/>
          </a:bodyPr>
          <a:lstStyle/>
          <a:p>
            <a:pPr marL="118745">
              <a:lnSpc>
                <a:spcPts val="2055"/>
              </a:lnSpc>
              <a:spcBef>
                <a:spcPts val="100"/>
              </a:spcBef>
            </a:pPr>
            <a:r>
              <a:rPr lang="ru-RU" sz="24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КОНСТРУКТОР УЧЕБНЫХ ПЛАНОВ</a:t>
            </a:r>
            <a:endParaRPr sz="24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3FEDC8D9-6C63-4C1A-B173-7F9DE98102BE}"/>
              </a:ext>
            </a:extLst>
          </p:cNvPr>
          <p:cNvSpPr/>
          <p:nvPr/>
        </p:nvSpPr>
        <p:spPr>
          <a:xfrm>
            <a:off x="430292" y="80030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B7315-2278-4934-86C2-5A7E876897AC}"/>
              </a:ext>
            </a:extLst>
          </p:cNvPr>
          <p:cNvSpPr txBox="1"/>
          <p:nvPr/>
        </p:nvSpPr>
        <p:spPr>
          <a:xfrm>
            <a:off x="203878" y="77244"/>
            <a:ext cx="11955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МОДЕЛЬ ПРОФИЛЬНОГО ПРЕДПРОФЕССИОНАЛЬНОГО КЛАССА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АГРОТЕХНОЛОГИЧЕСКОЙ НАПРАВЛЕННОСТИ С УЧАСТИЕМ ПРЕДПРИЯТИЙ АПК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71452F-C8DD-4B18-81A8-BECD3C1E1417}"/>
              </a:ext>
            </a:extLst>
          </p:cNvPr>
          <p:cNvSpPr/>
          <p:nvPr/>
        </p:nvSpPr>
        <p:spPr>
          <a:xfrm>
            <a:off x="4594941" y="4369296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ОСОБЕННОСТИ ОРГАНИЗАЦИИ ПРЕДПРОФИЛЬНОЙ ПОДГОТОВКИ И ПРОФИЛЬНОГО ОБУЧЕНИЯ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BE94F-C676-435E-AFB8-906AE77F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754" y="4580166"/>
            <a:ext cx="6353568" cy="2331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80CD24-1233-420C-BC8A-E640D71C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282" y="1364187"/>
            <a:ext cx="7757470" cy="3033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069E03-5767-4C28-80EF-AB46F18769B7}"/>
              </a:ext>
            </a:extLst>
          </p:cNvPr>
          <p:cNvSpPr txBox="1"/>
          <p:nvPr/>
        </p:nvSpPr>
        <p:spPr>
          <a:xfrm>
            <a:off x="4567958" y="1082112"/>
            <a:ext cx="1438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АГРО-УРОК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6CEEE-7107-4AE2-9E96-CC78952915CE}"/>
              </a:ext>
            </a:extLst>
          </p:cNvPr>
          <p:cNvSpPr txBox="1"/>
          <p:nvPr/>
        </p:nvSpPr>
        <p:spPr>
          <a:xfrm>
            <a:off x="6416184" y="1104090"/>
            <a:ext cx="1438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АГРО-ПРОФИ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0959ED-0025-4F98-B6F8-D1AF5EADBF09}"/>
              </a:ext>
            </a:extLst>
          </p:cNvPr>
          <p:cNvSpPr txBox="1"/>
          <p:nvPr/>
        </p:nvSpPr>
        <p:spPr>
          <a:xfrm>
            <a:off x="10214152" y="1091424"/>
            <a:ext cx="1636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АГРО-ИНТЕНСИВ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2B3D3-A6A6-4EA7-867C-C8A001CD1379}"/>
              </a:ext>
            </a:extLst>
          </p:cNvPr>
          <p:cNvSpPr txBox="1"/>
          <p:nvPr/>
        </p:nvSpPr>
        <p:spPr>
          <a:xfrm>
            <a:off x="8048468" y="1107800"/>
            <a:ext cx="1636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АГРО-АКАДЕМИЯ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93728-8141-4FE2-BACE-041B3EF43006}"/>
              </a:ext>
            </a:extLst>
          </p:cNvPr>
          <p:cNvSpPr txBox="1"/>
          <p:nvPr/>
        </p:nvSpPr>
        <p:spPr>
          <a:xfrm>
            <a:off x="9892" y="1625829"/>
            <a:ext cx="43478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Татановская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МБОУ «Сосновская СОШ №1»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Calibri" panose="020F0502020204030204"/>
              </a:rPr>
              <a:t>Филиал МБОУ «Сосновская СОШ №1» в </a:t>
            </a:r>
            <a:r>
              <a:rPr lang="ru-RU" sz="1100" dirty="0" err="1">
                <a:solidFill>
                  <a:prstClr val="black"/>
                </a:solidFill>
                <a:latin typeface="Calibri" panose="020F0502020204030204"/>
              </a:rPr>
              <a:t>с.Отъясы</a:t>
            </a:r>
            <a:endParaRPr lang="ru-RU" sz="1100" dirty="0">
              <a:solidFill>
                <a:prstClr val="black"/>
              </a:solidFill>
              <a:latin typeface="Calibri" panose="020F0502020204030204"/>
            </a:endParaRP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lang="ru-RU" sz="1100" dirty="0">
                <a:solidFill>
                  <a:prstClr val="black"/>
                </a:solidFill>
                <a:latin typeface="Calibri" panose="020F0502020204030204"/>
              </a:rPr>
              <a:t>Филиал МБОУ «Сосновская СОШ №1» в с. Дегтянка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Филиал МБОУ «Комсомольской СОШ» в пос.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Селезневский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МАОУ «СОШ №5 «Научно – технологический центр имени И.В. Мичурина»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Старохмелевский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филиал 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Новоникольская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Стаевская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Жидиловский филиал МБОУ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Заворонежская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СОШ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Уваровщинская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Оборонинская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Ивановский филиал МБОУ «Новопокровская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Сосновский филиал МБОУ «Новопокровская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«Никифоровская СОШ №1» 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Избердеевская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 имени Героя Советского Союза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В.В.Кораблина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Рудовский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филиал МБОУ «Пичаевская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"Сатинская СОШ"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Сампурский филиал МБОУ «Сатинская СОШ» 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«Умётская агроинженерная СОШ имени Героя Социалистического Труда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П.С.Плешакова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"Жердевская СОШ"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"Никифоровская СОШ №1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им.Героя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РФ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А.С.Досягаева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Большекуликовская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 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"Первомайская СОШ"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Верхнеспасская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Рассказовский филиал МБОУ Платоновской СОШ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Филиал МБОУ Токарёвской СОШ № 1 в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с.Троицкий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Росляй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"Знаменская СОШ»</a:t>
            </a:r>
          </a:p>
          <a:p>
            <a:pPr marL="207935" marR="0" lvl="0" indent="-207935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21412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Моисеево-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Алабушская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2A124-3B8E-4745-B4A0-FE5EF6D15E65}"/>
              </a:ext>
            </a:extLst>
          </p:cNvPr>
          <p:cNvSpPr txBox="1"/>
          <p:nvPr/>
        </p:nvSpPr>
        <p:spPr>
          <a:xfrm>
            <a:off x="-15814" y="996530"/>
            <a:ext cx="4485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Участники проекта «Кадры в АПК» и регионального проекта по развитию сети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агроклассов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приказ МОНТО от 17.10.2025 № 2643 «О реализации проекта по созданию и развитию сети профильных предпрофессиональных классов агротехнологической направленности 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агроклассов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в Тамбовской области)»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C097B4-9341-466D-8C8A-C7DFBE2EF868}"/>
              </a:ext>
            </a:extLst>
          </p:cNvPr>
          <p:cNvSpPr/>
          <p:nvPr/>
        </p:nvSpPr>
        <p:spPr>
          <a:xfrm>
            <a:off x="3920070" y="4695181"/>
            <a:ext cx="1792684" cy="180864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980C4-5F81-4BA5-BD0B-BEEA7BFA3640}"/>
              </a:ext>
            </a:extLst>
          </p:cNvPr>
          <p:cNvSpPr txBox="1"/>
          <p:nvPr/>
        </p:nvSpPr>
        <p:spPr>
          <a:xfrm>
            <a:off x="3920070" y="4683638"/>
            <a:ext cx="20117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 на агротехнологические направления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C30A4A-8A66-47CF-B0E7-022165916885}"/>
              </a:ext>
            </a:extLst>
          </p:cNvPr>
          <p:cNvSpPr/>
          <p:nvPr/>
        </p:nvSpPr>
        <p:spPr>
          <a:xfrm>
            <a:off x="67123" y="1022766"/>
            <a:ext cx="12038874" cy="582949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59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3B901D1-F597-4663-B2A9-0C34C0C46928}"/>
              </a:ext>
            </a:extLst>
          </p:cNvPr>
          <p:cNvCxnSpPr>
            <a:cxnSpLocks/>
          </p:cNvCxnSpPr>
          <p:nvPr/>
        </p:nvCxnSpPr>
        <p:spPr>
          <a:xfrm>
            <a:off x="9878629" y="359847"/>
            <a:ext cx="183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40">
            <a:extLst>
              <a:ext uri="{FF2B5EF4-FFF2-40B4-BE49-F238E27FC236}">
                <a16:creationId xmlns:a16="http://schemas.microsoft.com/office/drawing/2014/main" id="{3251500C-0A75-4534-9022-029825355D56}"/>
              </a:ext>
            </a:extLst>
          </p:cNvPr>
          <p:cNvSpPr>
            <a:spLocks noGrp="1"/>
          </p:cNvSpPr>
          <p:nvPr/>
        </p:nvSpPr>
        <p:spPr>
          <a:xfrm>
            <a:off x="10377092" y="496324"/>
            <a:ext cx="1340789" cy="1188034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40">
            <a:extLst>
              <a:ext uri="{FF2B5EF4-FFF2-40B4-BE49-F238E27FC236}">
                <a16:creationId xmlns:a16="http://schemas.microsoft.com/office/drawing/2014/main" id="{201D270F-DC37-4BEC-B841-EF3BA918260D}"/>
              </a:ext>
            </a:extLst>
          </p:cNvPr>
          <p:cNvSpPr>
            <a:spLocks noGrp="1"/>
          </p:cNvSpPr>
          <p:nvPr/>
        </p:nvSpPr>
        <p:spPr>
          <a:xfrm>
            <a:off x="11100571" y="208216"/>
            <a:ext cx="967006" cy="856836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2B9FDC"/>
              </a:gs>
              <a:gs pos="93000">
                <a:srgbClr val="1A69B6"/>
              </a:gs>
            </a:gsLst>
            <a:lin ang="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192C336-772E-4108-AAAA-3370558C2E2F}"/>
              </a:ext>
            </a:extLst>
          </p:cNvPr>
          <p:cNvGrpSpPr/>
          <p:nvPr/>
        </p:nvGrpSpPr>
        <p:grpSpPr>
          <a:xfrm>
            <a:off x="8368886" y="636634"/>
            <a:ext cx="2653424" cy="0"/>
            <a:chOff x="8368886" y="636634"/>
            <a:chExt cx="2653424" cy="0"/>
          </a:xfrm>
        </p:grpSpPr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94B4512A-ACC5-4724-935B-785FD9130462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2B3BD594-D6EC-4D62-B463-E1C03EB0BB73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7F3744B-F8CE-416A-A8EB-97D5C801AE94}"/>
              </a:ext>
            </a:extLst>
          </p:cNvPr>
          <p:cNvGrpSpPr/>
          <p:nvPr/>
        </p:nvGrpSpPr>
        <p:grpSpPr>
          <a:xfrm>
            <a:off x="9139573" y="868559"/>
            <a:ext cx="1839252" cy="45719"/>
            <a:chOff x="8368886" y="636634"/>
            <a:chExt cx="2653424" cy="0"/>
          </a:xfrm>
        </p:grpSpPr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0A21C83D-0D65-4E5E-BBFC-0A1C44C99587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D84FA39A-0519-4473-A9C6-F159018EF70E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Freeform 40">
            <a:extLst>
              <a:ext uri="{FF2B5EF4-FFF2-40B4-BE49-F238E27FC236}">
                <a16:creationId xmlns:a16="http://schemas.microsoft.com/office/drawing/2014/main" id="{1D552170-12C1-48BB-A165-81A7C5E27A72}"/>
              </a:ext>
            </a:extLst>
          </p:cNvPr>
          <p:cNvSpPr>
            <a:spLocks noGrp="1"/>
          </p:cNvSpPr>
          <p:nvPr/>
        </p:nvSpPr>
        <p:spPr>
          <a:xfrm>
            <a:off x="10036693" y="1261098"/>
            <a:ext cx="820702" cy="727200"/>
          </a:xfrm>
          <a:custGeom>
            <a:avLst/>
            <a:gdLst/>
            <a:ahLst/>
            <a:cxnLst/>
            <a:rect l="0" t="0" r="r" b="b"/>
            <a:pathLst>
              <a:path w="751913" h="666432">
                <a:moveTo>
                  <a:pt x="535342" y="0"/>
                </a:moveTo>
                <a:lnTo>
                  <a:pt x="216572" y="0"/>
                </a:lnTo>
                <a:cubicBezTo>
                  <a:pt x="196141" y="-13"/>
                  <a:pt x="177257" y="10882"/>
                  <a:pt x="167042" y="28575"/>
                </a:cubicBezTo>
                <a:lnTo>
                  <a:pt x="7657" y="304609"/>
                </a:lnTo>
                <a:cubicBezTo>
                  <a:pt x="-2552" y="322292"/>
                  <a:pt x="-2552" y="344077"/>
                  <a:pt x="7657" y="361759"/>
                </a:cubicBezTo>
                <a:lnTo>
                  <a:pt x="167042" y="637857"/>
                </a:lnTo>
                <a:cubicBezTo>
                  <a:pt x="177257" y="655551"/>
                  <a:pt x="196141" y="666445"/>
                  <a:pt x="216572" y="666432"/>
                </a:cubicBezTo>
                <a:lnTo>
                  <a:pt x="535342" y="666432"/>
                </a:lnTo>
                <a:cubicBezTo>
                  <a:pt x="555773" y="666445"/>
                  <a:pt x="574656" y="655551"/>
                  <a:pt x="584872" y="637857"/>
                </a:cubicBezTo>
                <a:lnTo>
                  <a:pt x="744257" y="361759"/>
                </a:lnTo>
                <a:cubicBezTo>
                  <a:pt x="754465" y="344077"/>
                  <a:pt x="754465" y="322292"/>
                  <a:pt x="744257" y="304609"/>
                </a:cubicBezTo>
                <a:lnTo>
                  <a:pt x="584872" y="28575"/>
                </a:lnTo>
                <a:cubicBezTo>
                  <a:pt x="574656" y="10882"/>
                  <a:pt x="555773" y="-13"/>
                  <a:pt x="535342" y="0"/>
                </a:cubicBezTo>
                <a:close/>
              </a:path>
            </a:pathLst>
          </a:custGeom>
          <a:gradFill>
            <a:gsLst>
              <a:gs pos="0">
                <a:srgbClr val="04CAA0"/>
              </a:gs>
              <a:gs pos="93000">
                <a:srgbClr val="2BA6D8"/>
              </a:gs>
            </a:gsLst>
            <a:lin ang="0" scaled="0"/>
          </a:gra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4CAA0"/>
                  </a:gs>
                  <a:gs pos="93000">
                    <a:srgbClr val="2BA6D8"/>
                  </a:gs>
                </a:gsLst>
                <a:lin ang="0" scaled="0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A435763-F9AE-4D35-96B2-CF3BD5BFE647}"/>
              </a:ext>
            </a:extLst>
          </p:cNvPr>
          <p:cNvGrpSpPr/>
          <p:nvPr/>
        </p:nvGrpSpPr>
        <p:grpSpPr>
          <a:xfrm>
            <a:off x="970570" y="6637663"/>
            <a:ext cx="1839252" cy="45719"/>
            <a:chOff x="8368886" y="636634"/>
            <a:chExt cx="2653424" cy="0"/>
          </a:xfrm>
        </p:grpSpPr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CFE390E6-5865-4E98-8CFE-0A8A91A83B9C}"/>
                </a:ext>
              </a:extLst>
            </p:cNvPr>
            <p:cNvCxnSpPr>
              <a:cxnSpLocks/>
            </p:cNvCxnSpPr>
            <p:nvPr/>
          </p:nvCxnSpPr>
          <p:spPr>
            <a:xfrm>
              <a:off x="9183058" y="636634"/>
              <a:ext cx="1839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39F99C91-BB4E-4A1E-88D5-8E3C8E6455A2}"/>
                </a:ext>
              </a:extLst>
            </p:cNvPr>
            <p:cNvCxnSpPr>
              <a:cxnSpLocks/>
            </p:cNvCxnSpPr>
            <p:nvPr/>
          </p:nvCxnSpPr>
          <p:spPr>
            <a:xfrm>
              <a:off x="8368886" y="636634"/>
              <a:ext cx="7402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B673CEB-54BC-46BD-922A-2A3AF701DE65}"/>
              </a:ext>
            </a:extLst>
          </p:cNvPr>
          <p:cNvSpPr/>
          <p:nvPr/>
        </p:nvSpPr>
        <p:spPr>
          <a:xfrm>
            <a:off x="-610750" y="359847"/>
            <a:ext cx="1580055" cy="1120811"/>
          </a:xfrm>
          <a:custGeom>
            <a:avLst/>
            <a:gdLst>
              <a:gd name="connsiteX0" fmla="*/ 834461 w 1940487"/>
              <a:gd name="connsiteY0" fmla="*/ 0 h 1376483"/>
              <a:gd name="connsiteX1" fmla="*/ 1064639 w 1940487"/>
              <a:gd name="connsiteY1" fmla="*/ 0 h 1376483"/>
              <a:gd name="connsiteX2" fmla="*/ 1493047 w 1940487"/>
              <a:gd name="connsiteY2" fmla="*/ 0 h 1376483"/>
              <a:gd name="connsiteX3" fmla="*/ 1595377 w 1940487"/>
              <a:gd name="connsiteY3" fmla="*/ 59021 h 1376483"/>
              <a:gd name="connsiteX4" fmla="*/ 1924670 w 1940487"/>
              <a:gd name="connsiteY4" fmla="*/ 629155 h 1376483"/>
              <a:gd name="connsiteX5" fmla="*/ 1924670 w 1940487"/>
              <a:gd name="connsiteY5" fmla="*/ 747196 h 1376483"/>
              <a:gd name="connsiteX6" fmla="*/ 1595377 w 1940487"/>
              <a:gd name="connsiteY6" fmla="*/ 1317463 h 1376483"/>
              <a:gd name="connsiteX7" fmla="*/ 1493047 w 1940487"/>
              <a:gd name="connsiteY7" fmla="*/ 1376483 h 1376483"/>
              <a:gd name="connsiteX8" fmla="*/ 1064639 w 1940487"/>
              <a:gd name="connsiteY8" fmla="*/ 1376483 h 1376483"/>
              <a:gd name="connsiteX9" fmla="*/ 834461 w 1940487"/>
              <a:gd name="connsiteY9" fmla="*/ 1376483 h 1376483"/>
              <a:gd name="connsiteX10" fmla="*/ 0 w 1940487"/>
              <a:gd name="connsiteY10" fmla="*/ 1376483 h 1376483"/>
              <a:gd name="connsiteX11" fmla="*/ 0 w 1940487"/>
              <a:gd name="connsiteY11" fmla="*/ 1880 h 13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0487" h="1376483">
                <a:moveTo>
                  <a:pt x="834461" y="0"/>
                </a:moveTo>
                <a:lnTo>
                  <a:pt x="1064639" y="0"/>
                </a:lnTo>
                <a:lnTo>
                  <a:pt x="1493047" y="0"/>
                </a:lnTo>
                <a:cubicBezTo>
                  <a:pt x="1535258" y="-27"/>
                  <a:pt x="1574271" y="22476"/>
                  <a:pt x="1595377" y="59021"/>
                </a:cubicBezTo>
                <a:lnTo>
                  <a:pt x="1924670" y="629155"/>
                </a:lnTo>
                <a:cubicBezTo>
                  <a:pt x="1945760" y="665679"/>
                  <a:pt x="1945760" y="710674"/>
                  <a:pt x="1924670" y="747196"/>
                </a:cubicBezTo>
                <a:lnTo>
                  <a:pt x="1595377" y="1317463"/>
                </a:lnTo>
                <a:cubicBezTo>
                  <a:pt x="1574271" y="1354009"/>
                  <a:pt x="1535258" y="1376510"/>
                  <a:pt x="1493047" y="1376483"/>
                </a:cubicBezTo>
                <a:lnTo>
                  <a:pt x="1064639" y="1376483"/>
                </a:lnTo>
                <a:lnTo>
                  <a:pt x="834461" y="1376483"/>
                </a:lnTo>
                <a:lnTo>
                  <a:pt x="0" y="1376483"/>
                </a:lnTo>
                <a:lnTo>
                  <a:pt x="0" y="188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39206E-13AC-46A3-9697-C2EA1031B7BB}"/>
              </a:ext>
            </a:extLst>
          </p:cNvPr>
          <p:cNvSpPr txBox="1"/>
          <p:nvPr/>
        </p:nvSpPr>
        <p:spPr>
          <a:xfrm>
            <a:off x="1093807" y="323043"/>
            <a:ext cx="82477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УМК ДЛЯ ОРГАНИЗАЦИИ ДЕЯТЕЛЬНОСТИ ПРОФИЛЬНЫХ ПРЕДПРОФЕССИОНАЛЬНЫХ АГРОТЕХКЛАССОВ</a:t>
            </a:r>
          </a:p>
        </p:txBody>
      </p:sp>
      <p:sp>
        <p:nvSpPr>
          <p:cNvPr id="92" name="Номер слайда 2">
            <a:extLst>
              <a:ext uri="{FF2B5EF4-FFF2-40B4-BE49-F238E27FC236}">
                <a16:creationId xmlns:a16="http://schemas.microsoft.com/office/drawing/2014/main" id="{902D86D9-1FF3-43FF-899A-BFB0D3AEC057}"/>
              </a:ext>
            </a:extLst>
          </p:cNvPr>
          <p:cNvSpPr txBox="1">
            <a:spLocks/>
          </p:cNvSpPr>
          <p:nvPr/>
        </p:nvSpPr>
        <p:spPr>
          <a:xfrm>
            <a:off x="11341290" y="6459815"/>
            <a:ext cx="678671" cy="2658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DIN Condensed Light" panose="020B0506040000020204" pitchFamily="34" charset="-52"/>
                <a:ea typeface="DIN Condensed Light" panose="020B0506040000020204" pitchFamily="34" charset="-5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CA37B2F7-8E50-2D0A-F99D-81A86837732D}"/>
              </a:ext>
            </a:extLst>
          </p:cNvPr>
          <p:cNvSpPr/>
          <p:nvPr/>
        </p:nvSpPr>
        <p:spPr>
          <a:xfrm>
            <a:off x="7581317" y="1128397"/>
            <a:ext cx="22860" cy="5698927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7561E8BD-8A86-B5C0-E238-74A13AE5247D}"/>
              </a:ext>
            </a:extLst>
          </p:cNvPr>
          <p:cNvSpPr/>
          <p:nvPr/>
        </p:nvSpPr>
        <p:spPr>
          <a:xfrm>
            <a:off x="6794492" y="1516302"/>
            <a:ext cx="621387" cy="22860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234AD6F5-DDF2-3749-D0A4-47DFF9C31ABE}"/>
              </a:ext>
            </a:extLst>
          </p:cNvPr>
          <p:cNvSpPr/>
          <p:nvPr/>
        </p:nvSpPr>
        <p:spPr>
          <a:xfrm>
            <a:off x="7393020" y="1328064"/>
            <a:ext cx="399455" cy="39945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AB5B09E7-2BDE-5030-B8EA-7F3655477569}"/>
              </a:ext>
            </a:extLst>
          </p:cNvPr>
          <p:cNvSpPr/>
          <p:nvPr/>
        </p:nvSpPr>
        <p:spPr>
          <a:xfrm>
            <a:off x="7545062" y="1394620"/>
            <a:ext cx="95250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srgbClr val="4C4C4D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1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5BD77B89-2FE7-E98A-600F-10C6B0612BB3}"/>
              </a:ext>
            </a:extLst>
          </p:cNvPr>
          <p:cNvSpPr/>
          <p:nvPr/>
        </p:nvSpPr>
        <p:spPr>
          <a:xfrm>
            <a:off x="4375194" y="1394620"/>
            <a:ext cx="2402746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7 класс «Агро–поколение»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0AEAC543-9D63-2A8A-CF05-FB8840A2732C}"/>
              </a:ext>
            </a:extLst>
          </p:cNvPr>
          <p:cNvSpPr/>
          <p:nvPr/>
        </p:nvSpPr>
        <p:spPr>
          <a:xfrm>
            <a:off x="2873187" y="1778477"/>
            <a:ext cx="4120653" cy="851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Растениеводство, технологии выращивания и переработки традиционных и нетрадиционных культур, экологическое земледелие, основы организации агробизнеса.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2A2C3C28-A8BC-7009-9EEE-48EC74C28FC1}"/>
              </a:ext>
            </a:extLst>
          </p:cNvPr>
          <p:cNvSpPr/>
          <p:nvPr/>
        </p:nvSpPr>
        <p:spPr>
          <a:xfrm>
            <a:off x="7769614" y="2404032"/>
            <a:ext cx="621387" cy="22860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3F04E625-AC7F-DFEC-95D5-DE59C84B7ECB}"/>
              </a:ext>
            </a:extLst>
          </p:cNvPr>
          <p:cNvSpPr/>
          <p:nvPr/>
        </p:nvSpPr>
        <p:spPr>
          <a:xfrm>
            <a:off x="7393020" y="2215794"/>
            <a:ext cx="399455" cy="39945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7CD6F059-D235-AB9C-019D-5D61A50307D9}"/>
              </a:ext>
            </a:extLst>
          </p:cNvPr>
          <p:cNvSpPr/>
          <p:nvPr/>
        </p:nvSpPr>
        <p:spPr>
          <a:xfrm>
            <a:off x="7526608" y="2282350"/>
            <a:ext cx="132159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srgbClr val="4C4C4D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2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351A26C8-954A-6DE2-CAB2-4340DC32901C}"/>
              </a:ext>
            </a:extLst>
          </p:cNvPr>
          <p:cNvSpPr/>
          <p:nvPr/>
        </p:nvSpPr>
        <p:spPr>
          <a:xfrm>
            <a:off x="8454328" y="2275847"/>
            <a:ext cx="2201354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8 класс «Агро-перспективы»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40AC20DD-B288-9C7E-AB3B-23A70B894507}"/>
              </a:ext>
            </a:extLst>
          </p:cNvPr>
          <p:cNvSpPr/>
          <p:nvPr/>
        </p:nvSpPr>
        <p:spPr>
          <a:xfrm>
            <a:off x="8454327" y="2659704"/>
            <a:ext cx="3666977" cy="851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Предприятия АПК в области животноводства, изучение основных пород животных, правилам их разведения, содержания, технологиям переработки.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02C39ADA-5BD4-0073-4434-B2A7A6A7CAF3}"/>
              </a:ext>
            </a:extLst>
          </p:cNvPr>
          <p:cNvSpPr/>
          <p:nvPr/>
        </p:nvSpPr>
        <p:spPr>
          <a:xfrm>
            <a:off x="6794492" y="3288190"/>
            <a:ext cx="621387" cy="22860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D910249E-48C7-14AF-34EE-E5CB464D1DA9}"/>
              </a:ext>
            </a:extLst>
          </p:cNvPr>
          <p:cNvSpPr/>
          <p:nvPr/>
        </p:nvSpPr>
        <p:spPr>
          <a:xfrm>
            <a:off x="7393020" y="3099953"/>
            <a:ext cx="399455" cy="39945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2E4B911D-C116-230B-3AAB-0DF7A2FB6073}"/>
              </a:ext>
            </a:extLst>
          </p:cNvPr>
          <p:cNvSpPr/>
          <p:nvPr/>
        </p:nvSpPr>
        <p:spPr>
          <a:xfrm>
            <a:off x="7528632" y="3166509"/>
            <a:ext cx="128230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srgbClr val="4C4C4D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3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C0A1FA6C-8C7E-86C4-CF89-F489D9FC3FA8}"/>
              </a:ext>
            </a:extLst>
          </p:cNvPr>
          <p:cNvSpPr/>
          <p:nvPr/>
        </p:nvSpPr>
        <p:spPr>
          <a:xfrm>
            <a:off x="4417684" y="3166508"/>
            <a:ext cx="2372957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9 класс «Агро-навигация»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36271FAD-4D95-D1A4-DEC1-F9BA534B61E5}"/>
              </a:ext>
            </a:extLst>
          </p:cNvPr>
          <p:cNvSpPr/>
          <p:nvPr/>
        </p:nvSpPr>
        <p:spPr>
          <a:xfrm>
            <a:off x="2893352" y="3550365"/>
            <a:ext cx="4100488" cy="1419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Профессии в сфере АПК, возможности личного и профессионального роста, профессиональное самоопределение, психологические аспекты труда в сфере АПК, новые профессии, связанные с цифровизацией, роботизацией, внедрением новых технологий, основы бизнес–планирования.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41DD6E95-8EB1-9626-1444-9398FBCF36CE}"/>
              </a:ext>
            </a:extLst>
          </p:cNvPr>
          <p:cNvSpPr/>
          <p:nvPr/>
        </p:nvSpPr>
        <p:spPr>
          <a:xfrm>
            <a:off x="7769614" y="4253117"/>
            <a:ext cx="621387" cy="22860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69761BDE-9C1C-E7C8-8333-6635FAAA7B92}"/>
              </a:ext>
            </a:extLst>
          </p:cNvPr>
          <p:cNvSpPr/>
          <p:nvPr/>
        </p:nvSpPr>
        <p:spPr>
          <a:xfrm>
            <a:off x="7393020" y="4064879"/>
            <a:ext cx="399455" cy="39945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E577C8BB-7021-A73C-38DF-6BFE8F9AB9B3}"/>
              </a:ext>
            </a:extLst>
          </p:cNvPr>
          <p:cNvSpPr/>
          <p:nvPr/>
        </p:nvSpPr>
        <p:spPr>
          <a:xfrm>
            <a:off x="7522441" y="4131435"/>
            <a:ext cx="140494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srgbClr val="4C4C4D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4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03540208-5920-B5E3-DEB4-476031F58CCC}"/>
              </a:ext>
            </a:extLst>
          </p:cNvPr>
          <p:cNvSpPr/>
          <p:nvPr/>
        </p:nvSpPr>
        <p:spPr>
          <a:xfrm>
            <a:off x="8454327" y="4124931"/>
            <a:ext cx="1977227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10 класс «Агро-открытия»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4C559377-9809-144C-2AE8-2527B98651FB}"/>
              </a:ext>
            </a:extLst>
          </p:cNvPr>
          <p:cNvSpPr/>
          <p:nvPr/>
        </p:nvSpPr>
        <p:spPr>
          <a:xfrm>
            <a:off x="8454327" y="4508789"/>
            <a:ext cx="3650565" cy="851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Генетика и селекция, работа ведущих научных организаций Тамбовской области, организация работы агротехнологических классов на пришкольном учебно-опытном участке.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5BF4C84B-6BF1-1079-072F-7C5DA6E0EC15}"/>
              </a:ext>
            </a:extLst>
          </p:cNvPr>
          <p:cNvSpPr/>
          <p:nvPr/>
        </p:nvSpPr>
        <p:spPr>
          <a:xfrm>
            <a:off x="6794492" y="5218043"/>
            <a:ext cx="621387" cy="22860"/>
          </a:xfrm>
          <a:prstGeom prst="roundRect">
            <a:avLst>
              <a:gd name="adj" fmla="val 116506"/>
            </a:avLst>
          </a:prstGeom>
          <a:solidFill>
            <a:srgbClr val="D8D4D4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A82D846E-4B83-E43B-AA4B-3C53FBCE56CA}"/>
              </a:ext>
            </a:extLst>
          </p:cNvPr>
          <p:cNvSpPr/>
          <p:nvPr/>
        </p:nvSpPr>
        <p:spPr>
          <a:xfrm>
            <a:off x="7393020" y="5029805"/>
            <a:ext cx="399455" cy="399455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3D1EDD8B-21A2-4EE7-0E77-71E5070DC586}"/>
              </a:ext>
            </a:extLst>
          </p:cNvPr>
          <p:cNvSpPr/>
          <p:nvPr/>
        </p:nvSpPr>
        <p:spPr>
          <a:xfrm>
            <a:off x="7528632" y="5096361"/>
            <a:ext cx="128230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srgbClr val="4C4C4D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5</a:t>
            </a:r>
            <a:endParaRPr kumimoji="0" lang="en-US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C5CC56D3-9E2A-9884-0D82-BBB0B13B4967}"/>
              </a:ext>
            </a:extLst>
          </p:cNvPr>
          <p:cNvSpPr/>
          <p:nvPr/>
        </p:nvSpPr>
        <p:spPr>
          <a:xfrm>
            <a:off x="4282716" y="5096360"/>
            <a:ext cx="2469824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11 класс «Агро-инновации»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D24992E6-C8BF-4E29-1937-F0331F7EB912}"/>
              </a:ext>
            </a:extLst>
          </p:cNvPr>
          <p:cNvSpPr/>
          <p:nvPr/>
        </p:nvSpPr>
        <p:spPr>
          <a:xfrm>
            <a:off x="2873999" y="5465704"/>
            <a:ext cx="4119841" cy="851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Биотехнология, микробиология, биогенная инженерия, воспитательная работа в структуре агротехнологических классов.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523E6E-0EAB-8DA7-2081-64B7DBB9E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5479" b="52157"/>
          <a:stretch/>
        </p:blipFill>
        <p:spPr>
          <a:xfrm>
            <a:off x="69777" y="1539162"/>
            <a:ext cx="1918142" cy="2832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C05B6F1-0FA6-A75F-05E7-0375C202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479" b="52490"/>
          <a:stretch/>
        </p:blipFill>
        <p:spPr>
          <a:xfrm>
            <a:off x="696519" y="1551149"/>
            <a:ext cx="1918141" cy="281262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2D0231-1CD0-FF43-DDF2-C5BF154BA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178" r="52951"/>
          <a:stretch/>
        </p:blipFill>
        <p:spPr>
          <a:xfrm>
            <a:off x="75759" y="4054026"/>
            <a:ext cx="2027048" cy="283112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3C9EF2F-E369-7B03-0C7A-EB7B23F4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249" t="52228"/>
          <a:stretch/>
        </p:blipFill>
        <p:spPr>
          <a:xfrm>
            <a:off x="696704" y="4033771"/>
            <a:ext cx="1928063" cy="282815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5A0A8A2-B17B-40FF-A3A9-278AED2E09B1}"/>
              </a:ext>
            </a:extLst>
          </p:cNvPr>
          <p:cNvSpPr txBox="1"/>
          <p:nvPr/>
        </p:nvSpPr>
        <p:spPr>
          <a:xfrm>
            <a:off x="6310983" y="6317596"/>
            <a:ext cx="643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https://disk.yandex.ru/d/6q_6AWwxQK0jxg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F15067B-5F08-4191-8741-C8D22D096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3738" y="5387311"/>
            <a:ext cx="1396398" cy="13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8449" y="103380"/>
            <a:ext cx="1153891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r>
              <a:rPr lang="ru-RU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СЕТИ ПРОФИЛЬНЫХ ПРЕДПРОФЕССИОНАЛЬНЫХ КЛАССОВ</a:t>
            </a:r>
            <a:endParaRPr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528" y="1621870"/>
            <a:ext cx="5164713" cy="2089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6838" marR="5080" lvl="0" indent="-1588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Цель</a:t>
            </a:r>
            <a:r>
              <a:rPr kumimoji="0" sz="1500" b="1" i="0" u="none" strike="noStrike" kern="0" cap="none" spc="2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проекта</a:t>
            </a:r>
            <a:r>
              <a:rPr kumimoji="0" sz="1500" b="0" i="0" u="none" strike="noStrike" kern="0" cap="none" spc="25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-</a:t>
            </a:r>
            <a:r>
              <a:rPr kumimoji="0" sz="1500" b="0" i="0" u="none" strike="noStrike" kern="0" cap="none" spc="245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формирование  системы непрерывной подготовки кадров для приоритетных отраслей экономики региона/страны за счёт сетевого взаимодействия общеобразовательной организации, профильных вузов/колледжей и работодателей, направленного на создание профильной предпрофессиональной образовательной среды и построение осознанной образовательной и профессиональной траектории обучающихся.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607" y="3786593"/>
            <a:ext cx="5164712" cy="30527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tabLst>
                <a:tab pos="354965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Задачи проекта:</a:t>
            </a:r>
          </a:p>
          <a:p>
            <a:pPr marL="298450" indent="-285750">
              <a:spcBef>
                <a:spcPts val="10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создание условий для углублённого изучения профильных </a:t>
            </a:r>
            <a:r>
              <a:rPr lang="ru-RU" sz="1500" kern="0" dirty="0">
                <a:cs typeface="Calibri"/>
              </a:rPr>
              <a:t>предметов, для дифференциации содержания обучения с широкими и гибкими возможностями для выстраивания индивидуальных учебных планов обучающихся;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54965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реализация практико-ориентированного обучения с применением современных образовательных технологий, обеспечивающего качественную подготовку обучающихся к освоению будущей профессии;</a:t>
            </a:r>
          </a:p>
          <a:p>
            <a:pPr marL="298450" lvl="0" indent="-285750">
              <a:spcBef>
                <a:spcPts val="105"/>
              </a:spcBef>
              <a:buFont typeface="Wingdings" panose="05000000000000000000" pitchFamily="2" charset="2"/>
              <a:buChar char="ü"/>
              <a:tabLst>
                <a:tab pos="354965" algn="l"/>
              </a:tabLs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реализация единой модели профориентации через систему мероприятий от знакомства с профессией и освоения квалификации  </a:t>
            </a:r>
            <a:r>
              <a:rPr lang="ru-RU" sz="1500" kern="0" dirty="0">
                <a:cs typeface="Calibri"/>
              </a:rPr>
              <a:t>до целевого приема и трудоустройства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1595" y="1545325"/>
            <a:ext cx="737611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Модель профильного предпрофессионального класса,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направления  профориентационной работы: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урочная деятельность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углубленное изучение профильных предметов, соответствующих профилю (</a:t>
            </a:r>
            <a:r>
              <a:rPr kumimoji="0" lang="ru-RU" sz="15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биология+химия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для медицинского или агротехнологического; </a:t>
            </a:r>
            <a:r>
              <a:rPr kumimoji="0" lang="ru-RU" sz="15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физика+математика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для инженерного </a:t>
            </a:r>
            <a:r>
              <a:rPr lang="ru-RU" sz="1500" kern="0" dirty="0">
                <a:cs typeface="Calibri"/>
              </a:rPr>
              <a:t>или агротехнологического и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т.д.), интеграция кейсов и проектных  заданий в содержание уроков, расширение дидактических единиц с учётом профиля, практическая подготовка на базе социальных партнеров;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внеурочная деятельность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инвариантные курсы («Россия – мои горизонты»,), вариативные практико-ориентированные курсы </a:t>
            </a:r>
            <a:r>
              <a:rPr lang="ru-RU" sz="1500" kern="0" dirty="0">
                <a:cs typeface="Calibri"/>
              </a:rPr>
              <a:t>(«Профессии в деталях»,</a:t>
            </a:r>
          </a:p>
          <a:p>
            <a:pPr lvl="0">
              <a:defRPr/>
            </a:pPr>
            <a:r>
              <a:rPr lang="ru-RU" sz="1500" kern="0" dirty="0">
                <a:cs typeface="Calibri"/>
              </a:rPr>
              <a:t>      «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Введение в профессию», «Основы профессиональной деятельности») -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kern="0" dirty="0">
                <a:cs typeface="Calibri"/>
              </a:rPr>
              <a:t>    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не менее 34 часов;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взаимодействие с родителями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тематические родительские собрания, консультации – не менее 4 академических часов;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практико-ориентированный модуль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, в т.ч. профессиональные пробы, экскурсии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kern="0" dirty="0">
                <a:cs typeface="Calibri"/>
              </a:rPr>
              <a:t>    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на предприятия/в вузы и колледжи, встречи с экспертами отрасли, участие </a:t>
            </a:r>
          </a:p>
          <a:p>
            <a:pPr>
              <a:defRPr/>
            </a:pPr>
            <a:r>
              <a:rPr lang="ru-RU" sz="1500" kern="0" dirty="0">
                <a:cs typeface="Calibri"/>
              </a:rPr>
              <a:t>    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в отраслевых конкурсах, и </a:t>
            </a: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воспитательная работа </a:t>
            </a:r>
            <a:r>
              <a:rPr lang="ru-RU" sz="1500" kern="0" dirty="0">
                <a:cs typeface="Calibri"/>
              </a:rPr>
              <a:t>– тематические классные часы,</a:t>
            </a:r>
          </a:p>
          <a:p>
            <a:pPr>
              <a:defRPr/>
            </a:pPr>
            <a:r>
              <a:rPr lang="ru-RU" sz="1500" kern="0" dirty="0">
                <a:cs typeface="Calibri"/>
              </a:rPr>
              <a:t>      патриотическое/профессиональное воспитание, </a:t>
            </a:r>
            <a:r>
              <a:rPr lang="ru-RU" sz="1500" kern="0" dirty="0" err="1">
                <a:cs typeface="Calibri"/>
              </a:rPr>
              <a:t>волонтёрство</a:t>
            </a:r>
            <a:r>
              <a:rPr lang="ru-RU" sz="1500" kern="0" dirty="0">
                <a:cs typeface="Calibri"/>
              </a:rPr>
              <a:t> в сфере профиля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</a:t>
            </a:r>
          </a:p>
          <a:p>
            <a:pPr>
              <a:defRPr/>
            </a:pPr>
            <a:r>
              <a:rPr lang="ru-RU" sz="1500" kern="0" dirty="0">
                <a:cs typeface="Calibri"/>
              </a:rPr>
              <a:t>     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не менее 18 часов;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дополнительное образование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программы профильной направленности, подготовка к олимпиадам, проектно-исследовательская деятельность;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>
                <a:solidFill>
                  <a:srgbClr val="0070C0"/>
                </a:solidFill>
                <a:cs typeface="Calibri"/>
              </a:rPr>
              <a:t>профессиональная подготовка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– через освоение программ профподготовки с присвоением квалификации по рабочей профессии, категории служащего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0FCED2D-35E7-45CA-A836-71CBF0B5EECA}"/>
              </a:ext>
            </a:extLst>
          </p:cNvPr>
          <p:cNvSpPr/>
          <p:nvPr/>
        </p:nvSpPr>
        <p:spPr>
          <a:xfrm>
            <a:off x="430292" y="80030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3D618-DADA-45F3-B20D-22BB792D6FDF}"/>
              </a:ext>
            </a:extLst>
          </p:cNvPr>
          <p:cNvSpPr txBox="1"/>
          <p:nvPr/>
        </p:nvSpPr>
        <p:spPr>
          <a:xfrm>
            <a:off x="232893" y="846254"/>
            <a:ext cx="11943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Профильные предпрофессиональные классы (7–11 классы)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классы, обучение в которых в рамках реализации ФГОС ООО и СОО ориентировано на приобретение компетенций по определенным профессиям (группам профессий), которые востребованы на современном рынке труда при непосредственном участии социальных партнеров (работодателей, организаций СПО и ВО)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60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3FEDC8D9-6C63-4C1A-B173-7F9DE98102BE}"/>
              </a:ext>
            </a:extLst>
          </p:cNvPr>
          <p:cNvSpPr/>
          <p:nvPr/>
        </p:nvSpPr>
        <p:spPr>
          <a:xfrm>
            <a:off x="430292" y="80030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B7315-2278-4934-86C2-5A7E876897AC}"/>
              </a:ext>
            </a:extLst>
          </p:cNvPr>
          <p:cNvSpPr txBox="1"/>
          <p:nvPr/>
        </p:nvSpPr>
        <p:spPr>
          <a:xfrm>
            <a:off x="203878" y="77244"/>
            <a:ext cx="11955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УМК ПРОФИЛЬНОГО ПРЕДПРОФЕССИОНАЛЬНОГО КЛАССА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АГРОТЕХНОЛОГИЧЕСКОЙ НАПРАВЛЕННОСТИ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CC506D-1470-4D45-AB89-572FE8A7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043" y="1015999"/>
            <a:ext cx="7388561" cy="5036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7D140F-7DFD-4E54-B40A-C0F5F490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92" y="2917771"/>
            <a:ext cx="3686810" cy="3964583"/>
          </a:xfrm>
          <a:prstGeom prst="rect">
            <a:avLst/>
          </a:prstGeom>
        </p:spPr>
      </p:pic>
      <p:sp>
        <p:nvSpPr>
          <p:cNvPr id="53" name="object 90">
            <a:extLst>
              <a:ext uri="{FF2B5EF4-FFF2-40B4-BE49-F238E27FC236}">
                <a16:creationId xmlns:a16="http://schemas.microsoft.com/office/drawing/2014/main" id="{206BD89E-B8C6-431B-9F6A-270EBF0782CB}"/>
              </a:ext>
            </a:extLst>
          </p:cNvPr>
          <p:cNvSpPr txBox="1"/>
          <p:nvPr/>
        </p:nvSpPr>
        <p:spPr>
          <a:xfrm>
            <a:off x="538568" y="947933"/>
            <a:ext cx="368681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Углубленное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изучение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химии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биологии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3388735-E4FC-4BBD-966F-7B6F73593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300" y="1103103"/>
            <a:ext cx="1846211" cy="194473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B9D3BE-BFBF-4C45-B1B3-24FC6844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0122" y="1186473"/>
            <a:ext cx="3307266" cy="4485053"/>
          </a:xfrm>
          <a:prstGeom prst="rect">
            <a:avLst/>
          </a:prstGeom>
        </p:spPr>
      </p:pic>
      <p:sp>
        <p:nvSpPr>
          <p:cNvPr id="75" name="object 48">
            <a:extLst>
              <a:ext uri="{FF2B5EF4-FFF2-40B4-BE49-F238E27FC236}">
                <a16:creationId xmlns:a16="http://schemas.microsoft.com/office/drawing/2014/main" id="{7955CF6E-67E7-4C33-888C-94D31FDF237A}"/>
              </a:ext>
            </a:extLst>
          </p:cNvPr>
          <p:cNvSpPr txBox="1">
            <a:spLocks/>
          </p:cNvSpPr>
          <p:nvPr/>
        </p:nvSpPr>
        <p:spPr>
          <a:xfrm>
            <a:off x="6836271" y="6160214"/>
            <a:ext cx="882396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41605" marR="0" lvl="0" indent="0" defTabSz="91440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АГРОКЛАСС.</a:t>
            </a:r>
            <a:r>
              <a:rPr kumimoji="0" lang="ru-RU" sz="1800" b="1" i="0" u="none" strike="noStrike" kern="0" cap="none" spc="3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1800" b="1" i="0" u="none" strike="noStrike" kern="0" cap="none" spc="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10-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11</a:t>
            </a:r>
            <a:r>
              <a:rPr kumimoji="0" lang="ru-RU" sz="1800" b="1" i="0" u="none" strike="noStrike" kern="0" cap="none" spc="2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1800" b="1" i="0" u="none" strike="noStrike" kern="0" cap="none" spc="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</a:t>
            </a:r>
          </a:p>
          <a:p>
            <a:pPr marL="141605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АГРОТЕХНОЛОГИЧЕСКИЙ</a:t>
            </a:r>
            <a:r>
              <a:rPr kumimoji="0" lang="ru-RU" sz="1800" b="1" i="0" u="none" strike="noStrike" kern="0" cap="none" spc="2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1800" b="1" i="0" u="none" strike="noStrike" kern="0" cap="none" spc="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ПРОФИЛЬ</a:t>
            </a:r>
          </a:p>
        </p:txBody>
      </p:sp>
      <p:sp>
        <p:nvSpPr>
          <p:cNvPr id="76" name="object 100">
            <a:extLst>
              <a:ext uri="{FF2B5EF4-FFF2-40B4-BE49-F238E27FC236}">
                <a16:creationId xmlns:a16="http://schemas.microsoft.com/office/drawing/2014/main" id="{A93715BA-E705-4453-9330-72140261A47F}"/>
              </a:ext>
            </a:extLst>
          </p:cNvPr>
          <p:cNvSpPr txBox="1">
            <a:spLocks/>
          </p:cNvSpPr>
          <p:nvPr/>
        </p:nvSpPr>
        <p:spPr>
          <a:xfrm>
            <a:off x="205417" y="5949758"/>
            <a:ext cx="1939298" cy="731200"/>
          </a:xfrm>
          <a:prstGeom prst="rect">
            <a:avLst/>
          </a:prstGeom>
        </p:spPr>
        <p:txBody>
          <a:bodyPr vert="horz" wrap="square" lIns="0" tIns="175488" rIns="0" bIns="0" rtlCol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319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7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АГРОКЛАСС.</a:t>
            </a:r>
            <a:r>
              <a:rPr kumimoji="0" lang="ru-RU" sz="1800" b="1" i="0" u="none" strike="noStrike" kern="0" cap="none" spc="27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1800" b="1" i="0" u="none" strike="noStrike" kern="0" cap="none" spc="9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7-</a:t>
            </a: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9</a:t>
            </a:r>
            <a:r>
              <a:rPr kumimoji="0" lang="ru-RU" sz="1800" b="1" i="0" u="none" strike="noStrike" kern="0" cap="none" spc="22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1800" b="1" i="0" u="none" strike="noStrike" kern="0" cap="none" spc="45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</a:t>
            </a:r>
            <a:endParaRPr kumimoji="0" lang="ru-RU" sz="1800" b="1" i="0" u="none" strike="noStrike" kern="0" cap="none" spc="4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B5E588-C628-405B-937C-4966F70FBE80}"/>
              </a:ext>
            </a:extLst>
          </p:cNvPr>
          <p:cNvSpPr txBox="1"/>
          <p:nvPr/>
        </p:nvSpPr>
        <p:spPr>
          <a:xfrm>
            <a:off x="5487197" y="3920249"/>
            <a:ext cx="1008380" cy="19749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kern="0" spc="-10" dirty="0">
                <a:latin typeface="Arial"/>
                <a:cs typeface="Arial"/>
              </a:rPr>
              <a:t>10-11</a:t>
            </a:r>
            <a:r>
              <a:rPr sz="1200" b="1" kern="0" spc="-50" dirty="0">
                <a:latin typeface="Arial"/>
                <a:cs typeface="Arial"/>
              </a:rPr>
              <a:t> </a:t>
            </a:r>
            <a:r>
              <a:rPr sz="1200" b="1" kern="0" spc="-10" dirty="0">
                <a:latin typeface="Arial"/>
                <a:cs typeface="Arial"/>
              </a:rPr>
              <a:t>классы</a:t>
            </a:r>
            <a:endParaRPr sz="1200" kern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ABAE571-57F0-499C-81A5-6AD84E27B760}"/>
              </a:ext>
            </a:extLst>
          </p:cNvPr>
          <p:cNvSpPr txBox="1"/>
          <p:nvPr/>
        </p:nvSpPr>
        <p:spPr>
          <a:xfrm>
            <a:off x="5487197" y="4286009"/>
            <a:ext cx="3710304" cy="185483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Современные</a:t>
            </a:r>
            <a:r>
              <a:rPr sz="1200" kern="0" spc="-2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технологии</a:t>
            </a:r>
            <a:r>
              <a:rPr sz="1200" kern="0" spc="15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в</a:t>
            </a:r>
            <a:r>
              <a:rPr sz="1200" kern="0" spc="15" dirty="0">
                <a:latin typeface="Microsoft Sans Serif"/>
                <a:cs typeface="Microsoft Sans Serif"/>
              </a:rPr>
              <a:t> </a:t>
            </a:r>
            <a:r>
              <a:rPr sz="1200" kern="0" spc="-20" dirty="0">
                <a:latin typeface="Microsoft Sans Serif"/>
                <a:cs typeface="Microsoft Sans Serif"/>
              </a:rPr>
              <a:t>сельском</a:t>
            </a:r>
            <a:r>
              <a:rPr sz="1200" kern="0" spc="-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хозяйстве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5" dirty="0">
                <a:latin typeface="Microsoft Sans Serif"/>
                <a:cs typeface="Microsoft Sans Serif"/>
              </a:rPr>
              <a:t>Генетика, </a:t>
            </a:r>
            <a:r>
              <a:rPr sz="1200" kern="0" spc="-10" dirty="0">
                <a:latin typeface="Microsoft Sans Serif"/>
                <a:cs typeface="Microsoft Sans Serif"/>
              </a:rPr>
              <a:t>селекция</a:t>
            </a:r>
            <a:r>
              <a:rPr sz="1200" kern="0" spc="-15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и</a:t>
            </a:r>
            <a:r>
              <a:rPr sz="1200" kern="0" spc="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агробиология</a:t>
            </a:r>
            <a:r>
              <a:rPr sz="1200" kern="0" spc="-2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растений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5" dirty="0">
                <a:latin typeface="Microsoft Sans Serif"/>
                <a:cs typeface="Microsoft Sans Serif"/>
              </a:rPr>
              <a:t>Генетика,</a:t>
            </a:r>
            <a:r>
              <a:rPr sz="1200" kern="0" spc="-3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селекция</a:t>
            </a:r>
            <a:r>
              <a:rPr sz="1200" kern="0" spc="-25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и</a:t>
            </a:r>
            <a:r>
              <a:rPr sz="1200" kern="0" spc="-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биотехнологии</a:t>
            </a:r>
            <a:r>
              <a:rPr sz="1200" kern="0" spc="-2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животных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Агрохимия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Агроэкология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dirty="0">
                <a:latin typeface="Microsoft Sans Serif"/>
                <a:cs typeface="Microsoft Sans Serif"/>
              </a:rPr>
              <a:t>Основы</a:t>
            </a:r>
            <a:r>
              <a:rPr sz="1200" kern="0" spc="-10" dirty="0">
                <a:latin typeface="Microsoft Sans Serif"/>
                <a:cs typeface="Microsoft Sans Serif"/>
              </a:rPr>
              <a:t> биохимии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30" dirty="0">
                <a:latin typeface="Microsoft Sans Serif"/>
                <a:cs typeface="Microsoft Sans Serif"/>
              </a:rPr>
              <a:t>Физическая</a:t>
            </a:r>
            <a:r>
              <a:rPr sz="1200" kern="0" spc="1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химия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dirty="0">
                <a:latin typeface="Microsoft Sans Serif"/>
                <a:cs typeface="Microsoft Sans Serif"/>
              </a:rPr>
              <a:t>Основы</a:t>
            </a:r>
            <a:r>
              <a:rPr sz="1200" kern="0" spc="-5" dirty="0">
                <a:latin typeface="Microsoft Sans Serif"/>
                <a:cs typeface="Microsoft Sans Serif"/>
              </a:rPr>
              <a:t> </a:t>
            </a:r>
            <a:r>
              <a:rPr sz="1200" kern="0" spc="-20" dirty="0">
                <a:latin typeface="Microsoft Sans Serif"/>
                <a:cs typeface="Microsoft Sans Serif"/>
              </a:rPr>
              <a:t>физического </a:t>
            </a:r>
            <a:r>
              <a:rPr sz="1200" kern="0" spc="-10" dirty="0">
                <a:latin typeface="Microsoft Sans Serif"/>
                <a:cs typeface="Microsoft Sans Serif"/>
              </a:rPr>
              <a:t>эксперимента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0" dirty="0">
                <a:latin typeface="Microsoft Sans Serif"/>
                <a:cs typeface="Microsoft Sans Serif"/>
              </a:rPr>
              <a:t>Математическое</a:t>
            </a:r>
            <a:r>
              <a:rPr sz="1200" kern="0" spc="2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моделирование</a:t>
            </a:r>
            <a:endParaRPr sz="1200" kern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Информатика.</a:t>
            </a:r>
            <a:r>
              <a:rPr sz="1200" kern="0" spc="-5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Программирование</a:t>
            </a:r>
            <a:endParaRPr sz="1200" kern="0">
              <a:latin typeface="Microsoft Sans Serif"/>
              <a:cs typeface="Microsoft Sans Serif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82F0F25-D533-42EA-BB6A-F567B6EE9D37}"/>
              </a:ext>
            </a:extLst>
          </p:cNvPr>
          <p:cNvSpPr txBox="1"/>
          <p:nvPr/>
        </p:nvSpPr>
        <p:spPr>
          <a:xfrm>
            <a:off x="2585247" y="4017785"/>
            <a:ext cx="848360" cy="19749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b="1" kern="0" spc="-10" dirty="0">
                <a:latin typeface="Arial"/>
                <a:cs typeface="Arial"/>
              </a:rPr>
              <a:t>7-</a:t>
            </a:r>
            <a:r>
              <a:rPr sz="1200" b="1" kern="0" dirty="0">
                <a:latin typeface="Arial"/>
                <a:cs typeface="Arial"/>
              </a:rPr>
              <a:t>9 </a:t>
            </a:r>
            <a:r>
              <a:rPr sz="1200" b="1" kern="0" spc="-10" dirty="0">
                <a:latin typeface="Arial"/>
                <a:cs typeface="Arial"/>
              </a:rPr>
              <a:t>классы</a:t>
            </a:r>
            <a:endParaRPr sz="1200" kern="0" dirty="0">
              <a:latin typeface="Arial"/>
              <a:cs typeface="Arial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EA276062-8B10-4C02-826E-006F75700685}"/>
              </a:ext>
            </a:extLst>
          </p:cNvPr>
          <p:cNvSpPr txBox="1"/>
          <p:nvPr/>
        </p:nvSpPr>
        <p:spPr>
          <a:xfrm>
            <a:off x="2585247" y="4383927"/>
            <a:ext cx="2755900" cy="149352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Растениеводство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Животноводство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0" dirty="0">
                <a:latin typeface="Microsoft Sans Serif"/>
                <a:cs typeface="Microsoft Sans Serif"/>
              </a:rPr>
              <a:t>Практическая</a:t>
            </a:r>
            <a:r>
              <a:rPr sz="1200" kern="0" spc="4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генетика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0" dirty="0">
                <a:latin typeface="Microsoft Sans Serif"/>
                <a:cs typeface="Microsoft Sans Serif"/>
              </a:rPr>
              <a:t>Экологическая</a:t>
            </a:r>
            <a:r>
              <a:rPr sz="1200" kern="0" spc="3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безопасность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dirty="0">
                <a:latin typeface="Microsoft Sans Serif"/>
                <a:cs typeface="Microsoft Sans Serif"/>
              </a:rPr>
              <a:t>Жизнь</a:t>
            </a:r>
            <a:r>
              <a:rPr sz="1200" kern="0" spc="-20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в</a:t>
            </a:r>
            <a:r>
              <a:rPr sz="1200" kern="0" spc="-25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свете</a:t>
            </a:r>
            <a:r>
              <a:rPr sz="1200" kern="0" spc="-4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эволюции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10" dirty="0">
                <a:latin typeface="Microsoft Sans Serif"/>
                <a:cs typeface="Microsoft Sans Serif"/>
              </a:rPr>
              <a:t>Проектная</a:t>
            </a:r>
            <a:r>
              <a:rPr sz="1200" kern="0" spc="-2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мастерская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35" dirty="0">
                <a:latin typeface="Microsoft Sans Serif"/>
                <a:cs typeface="Microsoft Sans Serif"/>
              </a:rPr>
              <a:t>Физика</a:t>
            </a:r>
            <a:r>
              <a:rPr sz="1200" kern="0" spc="-10" dirty="0">
                <a:latin typeface="Microsoft Sans Serif"/>
                <a:cs typeface="Microsoft Sans Serif"/>
              </a:rPr>
              <a:t> </a:t>
            </a:r>
            <a:r>
              <a:rPr sz="1200" kern="0" dirty="0">
                <a:latin typeface="Microsoft Sans Serif"/>
                <a:cs typeface="Microsoft Sans Serif"/>
              </a:rPr>
              <a:t>в</a:t>
            </a:r>
            <a:r>
              <a:rPr sz="1200" kern="0" spc="-1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исследованиях</a:t>
            </a:r>
            <a:endParaRPr sz="1200" kern="0" dirty="0">
              <a:latin typeface="Microsoft Sans Serif"/>
              <a:cs typeface="Microsoft Sans Serif"/>
            </a:endParaRPr>
          </a:p>
          <a:p>
            <a:pPr marL="299085" indent="-286385">
              <a:spcBef>
                <a:spcPts val="35"/>
              </a:spcBef>
              <a:buFont typeface="Wingdings"/>
              <a:buChar char=""/>
              <a:tabLst>
                <a:tab pos="299085" algn="l"/>
              </a:tabLst>
              <a:defRPr/>
            </a:pPr>
            <a:r>
              <a:rPr sz="1200" kern="0" spc="-20" dirty="0">
                <a:latin typeface="Microsoft Sans Serif"/>
                <a:cs typeface="Microsoft Sans Serif"/>
              </a:rPr>
              <a:t>Компьютерная</a:t>
            </a:r>
            <a:r>
              <a:rPr sz="1200" kern="0" spc="-15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графика.</a:t>
            </a:r>
            <a:r>
              <a:rPr sz="1200" kern="0" spc="10" dirty="0">
                <a:latin typeface="Microsoft Sans Serif"/>
                <a:cs typeface="Microsoft Sans Serif"/>
              </a:rPr>
              <a:t> </a:t>
            </a:r>
            <a:r>
              <a:rPr sz="1200" kern="0" spc="-10" dirty="0">
                <a:latin typeface="Microsoft Sans Serif"/>
                <a:cs typeface="Microsoft Sans Serif"/>
              </a:rPr>
              <a:t>Черчение</a:t>
            </a:r>
            <a:endParaRPr sz="1200" kern="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309998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77BEA6-FCFF-4E21-85E3-6BE1612A8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7" t="8627" r="15730" b="5741"/>
          <a:stretch/>
        </p:blipFill>
        <p:spPr>
          <a:xfrm>
            <a:off x="502816" y="852728"/>
            <a:ext cx="7874000" cy="5872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01F24-500D-3DB1-6DFF-9FA8BD54A8C7}"/>
              </a:ext>
            </a:extLst>
          </p:cNvPr>
          <p:cNvSpPr txBox="1"/>
          <p:nvPr/>
        </p:nvSpPr>
        <p:spPr>
          <a:xfrm>
            <a:off x="695400" y="246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https://edsoo.ru/mr-agroklassy/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40FDD-0913-A88E-73F2-6476C627A699}"/>
              </a:ext>
            </a:extLst>
          </p:cNvPr>
          <p:cNvSpPr txBox="1"/>
          <p:nvPr/>
        </p:nvSpPr>
        <p:spPr>
          <a:xfrm>
            <a:off x="4141366" y="4462986"/>
            <a:ext cx="6912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https://edsoo.ru/wp-content/uploads/2024/07/mr-agroprofil_24.07.2024.pdf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https://vk.com/video-215962627_456240000?list=ln-B5VjTOhmJNDWvBmxjM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A44C9-D32F-9542-AA48-7376C6765A54}"/>
              </a:ext>
            </a:extLst>
          </p:cNvPr>
          <p:cNvSpPr txBox="1"/>
          <p:nvPr/>
        </p:nvSpPr>
        <p:spPr>
          <a:xfrm>
            <a:off x="1127448" y="5916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Сайт ИСМО РАО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4C463-EF6E-792B-E240-37C7FFA13615}"/>
              </a:ext>
            </a:extLst>
          </p:cNvPr>
          <p:cNvSpPr txBox="1"/>
          <p:nvPr/>
        </p:nvSpPr>
        <p:spPr>
          <a:xfrm>
            <a:off x="5614646" y="-70185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https://ipk.68edu.ru/proekty/professionalnoe-samoopredelenie-obuchayushchikhsya/agroklassy.php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Сайт ТОИПКРО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5249C-C456-4FAB-BF57-52EB8871842B}"/>
              </a:ext>
            </a:extLst>
          </p:cNvPr>
          <p:cNvSpPr txBox="1"/>
          <p:nvPr/>
        </p:nvSpPr>
        <p:spPr>
          <a:xfrm>
            <a:off x="4141366" y="3575059"/>
            <a:ext cx="8470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https://edsoo.ru/2025/03/25/prikaz-o-vnesenii-izmeneniya-v-podpunkt-18-3-1-punkta-18-3-federalnogo-gosudarstvennogo-obrazovatelnogo-standarta-srednego-obshhego-obrazovaniya-utverzhdennogo-prikazom-ministerstva-obrazovaniya-i-na/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1C764-27C8-4DE9-83B4-F73598BA2E22}"/>
              </a:ext>
            </a:extLst>
          </p:cNvPr>
          <p:cNvSpPr txBox="1"/>
          <p:nvPr/>
        </p:nvSpPr>
        <p:spPr>
          <a:xfrm>
            <a:off x="4141366" y="5370927"/>
            <a:ext cx="7752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https://vkvideo.ru/video-215962627_456240137?list=ln-bjyIjmsnkIo9LBMklK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270F91-376C-44AE-9F0A-0FE4A72DE30D}"/>
              </a:ext>
            </a:extLst>
          </p:cNvPr>
          <p:cNvSpPr txBox="1"/>
          <p:nvPr/>
        </p:nvSpPr>
        <p:spPr>
          <a:xfrm>
            <a:off x="4188991" y="2344369"/>
            <a:ext cx="6305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/>
              </a:rPr>
              <a:t>https://edsoo.ru/wp-content/uploads/2024/10/agroklassy_24.10.24.pdf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DE1D8-54BC-4EB5-9009-F2E72034D186}"/>
              </a:ext>
            </a:extLst>
          </p:cNvPr>
          <p:cNvSpPr txBox="1"/>
          <p:nvPr/>
        </p:nvSpPr>
        <p:spPr>
          <a:xfrm>
            <a:off x="4204866" y="1975037"/>
            <a:ext cx="6305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https://edsoo.ru/kartoteka_agroklassy/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354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127" t="12998" r="21032" b="5591"/>
          <a:stretch/>
        </p:blipFill>
        <p:spPr>
          <a:xfrm>
            <a:off x="188685" y="365040"/>
            <a:ext cx="8200571" cy="62755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5520" y="3816194"/>
            <a:ext cx="545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https://agroclasses.svoevagro.ru/lesson_showcase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1845" y="719202"/>
            <a:ext cx="315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Платформа «Я в АГРО»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раздел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Агроклассы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50" y="1888038"/>
            <a:ext cx="1562100" cy="15621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70970" y="4366916"/>
            <a:ext cx="36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раздел «Цифровой лекторий»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499" y="4857154"/>
            <a:ext cx="1742043" cy="17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1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97423" y="4799304"/>
            <a:ext cx="4557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ОСОБЕННОСТИ ОРГАНИЗАЦИИ ПРЕДПРОФЕССИОНАЛЬНОЙ ПОДГОТОВКИ И ПРОФЕССИОНАЛЬНОГО ОБУЧЕНИЯ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DC45A8-3D5A-A94E-3F6C-E4DE4AFF7A38}"/>
              </a:ext>
            </a:extLst>
          </p:cNvPr>
          <p:cNvSpPr/>
          <p:nvPr/>
        </p:nvSpPr>
        <p:spPr>
          <a:xfrm>
            <a:off x="4056404" y="2701816"/>
            <a:ext cx="3614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СИСТЕМА МЕРОПРИЯТИЙ ПРОФВЫБОРА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7605E-6873-CC22-4F50-2390326C4825}"/>
              </a:ext>
            </a:extLst>
          </p:cNvPr>
          <p:cNvSpPr txBox="1"/>
          <p:nvPr/>
        </p:nvSpPr>
        <p:spPr>
          <a:xfrm>
            <a:off x="8009792" y="5486649"/>
            <a:ext cx="5743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Слесарь по КИПиА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Чертежник-конструктор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Оператор ЭВМ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9B921-D93C-1D1C-90B9-60EB930227E2}"/>
              </a:ext>
            </a:extLst>
          </p:cNvPr>
          <p:cNvSpPr txBox="1"/>
          <p:nvPr/>
        </p:nvSpPr>
        <p:spPr>
          <a:xfrm>
            <a:off x="4139141" y="2888977"/>
            <a:ext cx="424181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Всероссийская олимпиада школьников по предметам математика, физика, информатика, труд (технология)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Фестиваль  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инженерных профессий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ТехноИгры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(профориентационный квест, 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АртПространство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Олимпиада «Творчество – основа развития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региональной экономики»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Многопрофильная инженерная олимпиада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«ЗВЕЗДА»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Международная олимпиада по истории авиации и воздухоплавания имени </a:t>
            </a:r>
            <a:r>
              <a:rPr lang="ru-RU" sz="1150" dirty="0" err="1">
                <a:solidFill>
                  <a:prstClr val="black"/>
                </a:solidFill>
                <a:latin typeface="Arial" panose="020B0604020202020204" pitchFamily="34" charset="0"/>
              </a:rPr>
              <a:t>А.Ф.Можайского</a:t>
            </a:r>
            <a:endParaRPr kumimoji="0" lang="ru-RU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Всероссийский конкурс научно-технологических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проектов «Большие вызовы»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Всероссийская олимпиада по ИИ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Arial" panose="020B0604020202020204" pitchFamily="34" charset="0"/>
              </a:rPr>
              <a:t>Всероссийская олимпиада НТИ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Чемпионаты 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профмастерства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«Профессионалы»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Профильные смены по математике,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информатике, физике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Экскурсии, в </a:t>
            </a:r>
            <a:r>
              <a:rPr kumimoji="0" lang="ru-RU" sz="1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т.ч</a:t>
            </a: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в рамках акции «Неделя без турникетов», открытые лекции, конференции, консультации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Дни открытых дверей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День науки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B4C33A-F6FC-763F-8A9B-AC22846578A4}"/>
              </a:ext>
            </a:extLst>
          </p:cNvPr>
          <p:cNvSpPr txBox="1"/>
          <p:nvPr/>
        </p:nvSpPr>
        <p:spPr>
          <a:xfrm>
            <a:off x="4095181" y="1169785"/>
            <a:ext cx="41916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Курсы, дополняющие содержание предметов по математике, физике, химии,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и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нформатике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и ИКТ: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</a:rPr>
              <a:t>Трудные вопросы физики (математики)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</a:rPr>
              <a:t>Основы физического эксперимента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Основы программирования на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Python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</a:rPr>
              <a:t>Компьютерная проектирование. Черчение и др.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Вариативные кусы внеурочной деятельности: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Робототехника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Конструирование технических устройств и др.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78C652-0C84-9D9A-E128-631C9E99717E}"/>
              </a:ext>
            </a:extLst>
          </p:cNvPr>
          <p:cNvSpPr/>
          <p:nvPr/>
        </p:nvSpPr>
        <p:spPr>
          <a:xfrm>
            <a:off x="-347199" y="3493636"/>
            <a:ext cx="3968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УРОЧНАЯ ДЕЯТЕЛЬНОСТЬ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641E170-F601-EDE4-5D60-75BC3F401BC0}"/>
              </a:ext>
            </a:extLst>
          </p:cNvPr>
          <p:cNvSpPr/>
          <p:nvPr/>
        </p:nvSpPr>
        <p:spPr>
          <a:xfrm>
            <a:off x="3393380" y="963575"/>
            <a:ext cx="3968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ВНЕУРОЧНАЯ ДЕЯТЕЛЬНОСТЬ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3A7E08-25DA-7A40-0EAC-9DEE030258B1}"/>
              </a:ext>
            </a:extLst>
          </p:cNvPr>
          <p:cNvSpPr/>
          <p:nvPr/>
        </p:nvSpPr>
        <p:spPr>
          <a:xfrm>
            <a:off x="7534900" y="970403"/>
            <a:ext cx="3968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ДОПОЛНИТЕЛЬНОЕ ОБРАЗОВАНИЕ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AFF5E1-2E1F-0289-F6FB-9C6109E14C7C}"/>
              </a:ext>
            </a:extLst>
          </p:cNvPr>
          <p:cNvSpPr txBox="1"/>
          <p:nvPr/>
        </p:nvSpPr>
        <p:spPr>
          <a:xfrm>
            <a:off x="139136" y="4575487"/>
            <a:ext cx="34497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Курсы по выбору и </a:t>
            </a:r>
            <a:r>
              <a:rPr kumimoji="0" lang="ru-RU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элективы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Техническое черчение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Электросбережение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Материалы и технологии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Лазерные технологии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Нефтегазовое дело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Химические технологии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Электротехника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Компьютерное управление в технических системах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Лабораторный экологический контроль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Основы программирования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51E183-846E-DA1A-F9FF-19637CCA9413}"/>
              </a:ext>
            </a:extLst>
          </p:cNvPr>
          <p:cNvSpPr txBox="1"/>
          <p:nvPr/>
        </p:nvSpPr>
        <p:spPr>
          <a:xfrm>
            <a:off x="8098079" y="1170536"/>
            <a:ext cx="417580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Проектные среды в рамках Школа молодого инженера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Инженерно-техническое творчество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Открываем мир энергетики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Инженерный старт: проектируй будущее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Спортивное программирование: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математика + информатика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Биотехнология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Архитектурно-дизайнерское творчество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Аддитивные технологии в машиностроении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Олимпиадные эксперименты по физике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Олимпиадная подготовка по физике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Олимпиадная подготовка по информатике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Открываем мир энергетики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 Беспилотные авиационные системы (БАС)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Техническое моделирование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Инженерное моделирование: лазерные технологии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Образовательная робототехника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Экспериментальная физика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3BAB57-6AAE-3CD4-62F3-F99C7CF601F6}"/>
              </a:ext>
            </a:extLst>
          </p:cNvPr>
          <p:cNvSpPr txBox="1"/>
          <p:nvPr/>
        </p:nvSpPr>
        <p:spPr>
          <a:xfrm>
            <a:off x="9731425" y="5474177"/>
            <a:ext cx="2690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Монтажник радиоэлектронной аппаратуры и приборов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Лаборант химического анализа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EE125E8E-7602-46CE-AC30-946F14A14011}"/>
              </a:ext>
            </a:extLst>
          </p:cNvPr>
          <p:cNvSpPr/>
          <p:nvPr/>
        </p:nvSpPr>
        <p:spPr>
          <a:xfrm>
            <a:off x="309106" y="720958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FDDEA3-5519-44F6-99E6-4D71FF60CE82}"/>
              </a:ext>
            </a:extLst>
          </p:cNvPr>
          <p:cNvSpPr txBox="1"/>
          <p:nvPr/>
        </p:nvSpPr>
        <p:spPr>
          <a:xfrm>
            <a:off x="130430" y="96185"/>
            <a:ext cx="11955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МОДЕЛЬ ПРОФИЛЬНОГО ПРЕДПРОФЕССИОНАЛЬНОГО ИНЖЕНЕРНОГО КЛАССА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УЧАСТИЕМ ТЕХНИЧЕСКОГО УНИВЕРСИТЕТА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E25B0C-207A-431A-8B6A-521818E5826B}"/>
              </a:ext>
            </a:extLst>
          </p:cNvPr>
          <p:cNvSpPr txBox="1"/>
          <p:nvPr/>
        </p:nvSpPr>
        <p:spPr>
          <a:xfrm>
            <a:off x="160340" y="1018986"/>
            <a:ext cx="406876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МИССИЯ: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Развивать инженерное мышление, проектную культуру и цифровую грамотность школьников через практико-ориентированное обучение и взаимодействие с высокотехнологичными предприятиями региона.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ЦЕЛЬ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Сформировать современную инженерно-техническую образовательную среду, обеспечивающую подготовку кадров для машиностроения, химической промышленности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ИT-сектора Тамбовской области.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BC38D95-B353-4F2F-8C2D-79B8E13038B4}"/>
              </a:ext>
            </a:extLst>
          </p:cNvPr>
          <p:cNvSpPr/>
          <p:nvPr/>
        </p:nvSpPr>
        <p:spPr>
          <a:xfrm>
            <a:off x="87006" y="984266"/>
            <a:ext cx="11999432" cy="582949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54EF6AC-8058-43B5-BDAA-230024E3AA73}"/>
              </a:ext>
            </a:extLst>
          </p:cNvPr>
          <p:cNvSpPr/>
          <p:nvPr/>
        </p:nvSpPr>
        <p:spPr>
          <a:xfrm>
            <a:off x="87581" y="979956"/>
            <a:ext cx="3968823" cy="2492989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A17044F-7734-4141-AE60-BBDC313183EA}"/>
              </a:ext>
            </a:extLst>
          </p:cNvPr>
          <p:cNvSpPr/>
          <p:nvPr/>
        </p:nvSpPr>
        <p:spPr>
          <a:xfrm>
            <a:off x="2214532" y="3923822"/>
            <a:ext cx="1946472" cy="1714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3171B1-E4EA-4894-A1FD-2B5089ADEF68}"/>
              </a:ext>
            </a:extLst>
          </p:cNvPr>
          <p:cNvSpPr txBox="1"/>
          <p:nvPr/>
        </p:nvSpPr>
        <p:spPr>
          <a:xfrm>
            <a:off x="2217380" y="3892503"/>
            <a:ext cx="2011720" cy="2278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ОО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классов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945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чел.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поступление на инженерные направления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поступление в вузы региона на инженерные направления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136" y="366831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  <a:t>Углубленное изучение предметов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Информатика и ИКТ</a:t>
            </a:r>
          </a:p>
        </p:txBody>
      </p:sp>
    </p:spTree>
    <p:extLst>
      <p:ext uri="{BB962C8B-B14F-4D97-AF65-F5344CB8AC3E}">
        <p14:creationId xmlns:p14="http://schemas.microsoft.com/office/powerpoint/2010/main" val="814018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3FEDC8D9-6C63-4C1A-B173-7F9DE98102BE}"/>
              </a:ext>
            </a:extLst>
          </p:cNvPr>
          <p:cNvSpPr/>
          <p:nvPr/>
        </p:nvSpPr>
        <p:spPr>
          <a:xfrm>
            <a:off x="430292" y="80030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B7315-2278-4934-86C2-5A7E876897AC}"/>
              </a:ext>
            </a:extLst>
          </p:cNvPr>
          <p:cNvSpPr txBox="1"/>
          <p:nvPr/>
        </p:nvSpPr>
        <p:spPr>
          <a:xfrm>
            <a:off x="203878" y="77244"/>
            <a:ext cx="11955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УМК ПРОФИЛЬНОГО ПРЕДПРОФЕССИОНАЛЬНОГО КЛАССА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ИНЖЕНЕРНОЙ НАПРАВЛЕННОСТИ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bject 7" descr="$PPTXTitle">
            <a:extLst>
              <a:ext uri="{FF2B5EF4-FFF2-40B4-BE49-F238E27FC236}">
                <a16:creationId xmlns:a16="http://schemas.microsoft.com/office/drawing/2014/main" id="{0D82F6E0-FB51-4BE2-A34E-8DEE27C4E8FB}"/>
              </a:ext>
            </a:extLst>
          </p:cNvPr>
          <p:cNvSpPr txBox="1">
            <a:spLocks/>
          </p:cNvSpPr>
          <p:nvPr/>
        </p:nvSpPr>
        <p:spPr>
          <a:xfrm>
            <a:off x="159436" y="1381310"/>
            <a:ext cx="10334393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ИНЖЕНЕРНЫЙ</a:t>
            </a:r>
            <a:r>
              <a:rPr kumimoji="0" lang="ru-RU" sz="20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КЛАСС.</a:t>
            </a:r>
            <a:r>
              <a:rPr kumimoji="0" lang="ru-RU" sz="20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ОБЕСПЕЧЕНИЕ</a:t>
            </a:r>
            <a:r>
              <a:rPr kumimoji="0" lang="ru-RU" sz="20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ТЕХНОЛОГИЧЕСКОГО</a:t>
            </a:r>
            <a:r>
              <a:rPr kumimoji="0" lang="ru-RU" sz="20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ЛИДЕРСТВА.</a:t>
            </a: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7</a:t>
            </a:r>
            <a:r>
              <a:rPr kumimoji="0" lang="ru-RU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ru-RU" sz="20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11</a:t>
            </a:r>
            <a:r>
              <a:rPr kumimoji="0" lang="ru-RU" sz="20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КЛАССЫ</a:t>
            </a:r>
          </a:p>
        </p:txBody>
      </p:sp>
      <p:sp>
        <p:nvSpPr>
          <p:cNvPr id="76" name="object 8">
            <a:extLst>
              <a:ext uri="{FF2B5EF4-FFF2-40B4-BE49-F238E27FC236}">
                <a16:creationId xmlns:a16="http://schemas.microsoft.com/office/drawing/2014/main" id="{7D8C5CF6-37D4-4888-893D-425C9C38DA13}"/>
              </a:ext>
            </a:extLst>
          </p:cNvPr>
          <p:cNvSpPr txBox="1"/>
          <p:nvPr/>
        </p:nvSpPr>
        <p:spPr>
          <a:xfrm>
            <a:off x="866792" y="2296802"/>
            <a:ext cx="34138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275" marR="5080" indent="-29209">
              <a:spcBef>
                <a:spcPts val="105"/>
              </a:spcBef>
            </a:pPr>
            <a:r>
              <a:rPr sz="1400" kern="0" spc="-20" dirty="0">
                <a:cs typeface="Calibri"/>
              </a:rPr>
              <a:t>Углубленное</a:t>
            </a:r>
            <a:r>
              <a:rPr sz="1400" kern="0" spc="30" dirty="0">
                <a:cs typeface="Calibri"/>
              </a:rPr>
              <a:t> </a:t>
            </a:r>
            <a:r>
              <a:rPr sz="1400" kern="0" spc="-10" dirty="0">
                <a:cs typeface="Calibri"/>
              </a:rPr>
              <a:t>изучение </a:t>
            </a:r>
            <a:r>
              <a:rPr sz="1400" kern="0" dirty="0">
                <a:cs typeface="Calibri"/>
              </a:rPr>
              <a:t>физики</a:t>
            </a:r>
            <a:r>
              <a:rPr sz="1400" kern="0" spc="-15" dirty="0">
                <a:cs typeface="Calibri"/>
              </a:rPr>
              <a:t> </a:t>
            </a:r>
            <a:r>
              <a:rPr sz="1400" kern="0" dirty="0">
                <a:cs typeface="Calibri"/>
              </a:rPr>
              <a:t>и</a:t>
            </a:r>
            <a:r>
              <a:rPr sz="1400" kern="0" spc="-30" dirty="0">
                <a:cs typeface="Calibri"/>
              </a:rPr>
              <a:t> </a:t>
            </a:r>
            <a:r>
              <a:rPr sz="1400" kern="0" spc="-10" dirty="0">
                <a:cs typeface="Calibri"/>
              </a:rPr>
              <a:t>математики</a:t>
            </a:r>
            <a:endParaRPr sz="1400" kern="0" dirty="0">
              <a:cs typeface="Calibri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402691AD-89AF-4D14-989D-407414D310AD}"/>
              </a:ext>
            </a:extLst>
          </p:cNvPr>
          <p:cNvSpPr/>
          <p:nvPr/>
        </p:nvSpPr>
        <p:spPr>
          <a:xfrm>
            <a:off x="-275772" y="7076222"/>
            <a:ext cx="311150" cy="370840"/>
          </a:xfrm>
          <a:custGeom>
            <a:avLst/>
            <a:gdLst/>
            <a:ahLst/>
            <a:cxnLst/>
            <a:rect l="l" t="t" r="r" b="b"/>
            <a:pathLst>
              <a:path w="311150" h="370840">
                <a:moveTo>
                  <a:pt x="249174" y="0"/>
                </a:moveTo>
                <a:lnTo>
                  <a:pt x="2287" y="0"/>
                </a:lnTo>
                <a:lnTo>
                  <a:pt x="0" y="461"/>
                </a:lnTo>
                <a:lnTo>
                  <a:pt x="0" y="369870"/>
                </a:lnTo>
                <a:lnTo>
                  <a:pt x="2287" y="370331"/>
                </a:lnTo>
                <a:lnTo>
                  <a:pt x="249174" y="370331"/>
                </a:lnTo>
                <a:lnTo>
                  <a:pt x="273198" y="365481"/>
                </a:lnTo>
                <a:lnTo>
                  <a:pt x="292817" y="352253"/>
                </a:lnTo>
                <a:lnTo>
                  <a:pt x="306045" y="332634"/>
                </a:lnTo>
                <a:lnTo>
                  <a:pt x="310896" y="308609"/>
                </a:lnTo>
                <a:lnTo>
                  <a:pt x="310896" y="61721"/>
                </a:lnTo>
                <a:lnTo>
                  <a:pt x="306045" y="37697"/>
                </a:lnTo>
                <a:lnTo>
                  <a:pt x="292817" y="18078"/>
                </a:lnTo>
                <a:lnTo>
                  <a:pt x="273198" y="4850"/>
                </a:lnTo>
                <a:lnTo>
                  <a:pt x="249174" y="0"/>
                </a:lnTo>
                <a:close/>
              </a:path>
            </a:pathLst>
          </a:custGeom>
          <a:solidFill>
            <a:srgbClr val="44536A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3">
            <a:extLst>
              <a:ext uri="{FF2B5EF4-FFF2-40B4-BE49-F238E27FC236}">
                <a16:creationId xmlns:a16="http://schemas.microsoft.com/office/drawing/2014/main" id="{B458B8C1-A1D2-4BA1-AD0F-7B3C1A48A874}"/>
              </a:ext>
            </a:extLst>
          </p:cNvPr>
          <p:cNvGrpSpPr/>
          <p:nvPr/>
        </p:nvGrpSpPr>
        <p:grpSpPr>
          <a:xfrm>
            <a:off x="3465648" y="4328449"/>
            <a:ext cx="1303020" cy="1632585"/>
            <a:chOff x="3741420" y="3602735"/>
            <a:chExt cx="1303020" cy="1632585"/>
          </a:xfrm>
        </p:grpSpPr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DECFA76F-3D0C-4DAD-9CFF-A384A0DE3CC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1420" y="3602735"/>
              <a:ext cx="1303020" cy="1632203"/>
            </a:xfrm>
            <a:prstGeom prst="rect">
              <a:avLst/>
            </a:prstGeom>
          </p:spPr>
        </p:pic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B8FAD00D-8C6A-4B14-8E3B-5FE574B8A6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3444" y="3794759"/>
              <a:ext cx="932688" cy="1261871"/>
            </a:xfrm>
            <a:prstGeom prst="rect">
              <a:avLst/>
            </a:prstGeom>
          </p:spPr>
        </p:pic>
      </p:grpSp>
      <p:sp>
        <p:nvSpPr>
          <p:cNvPr id="29" name="object 6">
            <a:extLst>
              <a:ext uri="{FF2B5EF4-FFF2-40B4-BE49-F238E27FC236}">
                <a16:creationId xmlns:a16="http://schemas.microsoft.com/office/drawing/2014/main" id="{B8774321-9B3F-4DEC-8FC6-54A085DE8698}"/>
              </a:ext>
            </a:extLst>
          </p:cNvPr>
          <p:cNvSpPr txBox="1"/>
          <p:nvPr/>
        </p:nvSpPr>
        <p:spPr>
          <a:xfrm>
            <a:off x="4913576" y="2272447"/>
            <a:ext cx="2754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Учебные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курсы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модули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выбору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1" name="object 9">
            <a:extLst>
              <a:ext uri="{FF2B5EF4-FFF2-40B4-BE49-F238E27FC236}">
                <a16:creationId xmlns:a16="http://schemas.microsoft.com/office/drawing/2014/main" id="{426D155A-9A1F-4954-8229-B1BD0041887C}"/>
              </a:ext>
            </a:extLst>
          </p:cNvPr>
          <p:cNvGrpSpPr/>
          <p:nvPr/>
        </p:nvGrpSpPr>
        <p:grpSpPr>
          <a:xfrm>
            <a:off x="490800" y="2484409"/>
            <a:ext cx="3602990" cy="4177665"/>
            <a:chOff x="766572" y="1758695"/>
            <a:chExt cx="3602990" cy="4177665"/>
          </a:xfrm>
        </p:grpSpPr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710EECF4-5460-4C40-8A01-694E96FE6E9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6336" y="2289047"/>
              <a:ext cx="1517903" cy="1517903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E1688935-4D88-4A6E-ADD5-7AAB6D10121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8052" y="1758695"/>
              <a:ext cx="1505711" cy="1507236"/>
            </a:xfrm>
            <a:prstGeom prst="rect">
              <a:avLst/>
            </a:prstGeom>
          </p:spPr>
        </p:pic>
        <p:pic>
          <p:nvPicPr>
            <p:cNvPr id="34" name="object 12">
              <a:extLst>
                <a:ext uri="{FF2B5EF4-FFF2-40B4-BE49-F238E27FC236}">
                  <a16:creationId xmlns:a16="http://schemas.microsoft.com/office/drawing/2014/main" id="{42572D3B-19A8-4D23-9CDC-B0A5C3F5B4D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572" y="2359151"/>
              <a:ext cx="1434084" cy="1434084"/>
            </a:xfrm>
            <a:prstGeom prst="rect">
              <a:avLst/>
            </a:prstGeom>
          </p:spPr>
        </p:pic>
        <p:pic>
          <p:nvPicPr>
            <p:cNvPr id="35" name="object 13">
              <a:extLst>
                <a:ext uri="{FF2B5EF4-FFF2-40B4-BE49-F238E27FC236}">
                  <a16:creationId xmlns:a16="http://schemas.microsoft.com/office/drawing/2014/main" id="{CEBDEFF1-6FCC-49B0-95B5-92BE4F90230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6340" y="3774947"/>
              <a:ext cx="1069848" cy="1376171"/>
            </a:xfrm>
            <a:prstGeom prst="rect">
              <a:avLst/>
            </a:prstGeom>
          </p:spPr>
        </p:pic>
        <p:pic>
          <p:nvPicPr>
            <p:cNvPr id="36" name="object 14">
              <a:extLst>
                <a:ext uri="{FF2B5EF4-FFF2-40B4-BE49-F238E27FC236}">
                  <a16:creationId xmlns:a16="http://schemas.microsoft.com/office/drawing/2014/main" id="{980ABFE2-9D28-4891-83CA-C4E603531AD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58311" y="4549139"/>
              <a:ext cx="1110996" cy="1386840"/>
            </a:xfrm>
            <a:prstGeom prst="rect">
              <a:avLst/>
            </a:prstGeom>
          </p:spPr>
        </p:pic>
        <p:pic>
          <p:nvPicPr>
            <p:cNvPr id="37" name="object 15">
              <a:extLst>
                <a:ext uri="{FF2B5EF4-FFF2-40B4-BE49-F238E27FC236}">
                  <a16:creationId xmlns:a16="http://schemas.microsoft.com/office/drawing/2014/main" id="{31838520-74EC-41A5-99F4-96B9E67B0AA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5528" y="4393691"/>
              <a:ext cx="1525523" cy="1525524"/>
            </a:xfrm>
            <a:prstGeom prst="rect">
              <a:avLst/>
            </a:prstGeom>
          </p:spPr>
        </p:pic>
      </p:grpSp>
      <p:sp>
        <p:nvSpPr>
          <p:cNvPr id="38" name="object 16">
            <a:extLst>
              <a:ext uri="{FF2B5EF4-FFF2-40B4-BE49-F238E27FC236}">
                <a16:creationId xmlns:a16="http://schemas.microsoft.com/office/drawing/2014/main" id="{922F7278-778E-4122-BC73-C6F05D254DB9}"/>
              </a:ext>
            </a:extLst>
          </p:cNvPr>
          <p:cNvSpPr txBox="1"/>
          <p:nvPr/>
        </p:nvSpPr>
        <p:spPr>
          <a:xfrm>
            <a:off x="37359" y="3326369"/>
            <a:ext cx="5715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7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 </a:t>
            </a:r>
            <a:r>
              <a:rPr sz="1400" b="1" spc="-50" dirty="0"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классы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ECB8788B-48BC-481A-AA56-D0ACB44816E7}"/>
              </a:ext>
            </a:extLst>
          </p:cNvPr>
          <p:cNvSpPr txBox="1"/>
          <p:nvPr/>
        </p:nvSpPr>
        <p:spPr>
          <a:xfrm>
            <a:off x="37359" y="4931191"/>
            <a:ext cx="57213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10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</a:t>
            </a:r>
            <a:r>
              <a:rPr sz="1400" b="1" spc="-25" dirty="0">
                <a:latin typeface="Calibri"/>
                <a:cs typeface="Calibri"/>
              </a:rPr>
              <a:t> 11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классы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18">
            <a:extLst>
              <a:ext uri="{FF2B5EF4-FFF2-40B4-BE49-F238E27FC236}">
                <a16:creationId xmlns:a16="http://schemas.microsoft.com/office/drawing/2014/main" id="{95CE6BDF-770C-4E4D-9150-D313E46B9E42}"/>
              </a:ext>
            </a:extLst>
          </p:cNvPr>
          <p:cNvSpPr/>
          <p:nvPr/>
        </p:nvSpPr>
        <p:spPr>
          <a:xfrm>
            <a:off x="4833113" y="2717074"/>
            <a:ext cx="4245722" cy="3497579"/>
          </a:xfrm>
          <a:custGeom>
            <a:avLst/>
            <a:gdLst/>
            <a:ahLst/>
            <a:cxnLst/>
            <a:rect l="l" t="t" r="r" b="b"/>
            <a:pathLst>
              <a:path w="6800215" h="3497579">
                <a:moveTo>
                  <a:pt x="6800088" y="0"/>
                </a:moveTo>
                <a:lnTo>
                  <a:pt x="0" y="0"/>
                </a:lnTo>
                <a:lnTo>
                  <a:pt x="0" y="3497579"/>
                </a:lnTo>
                <a:lnTo>
                  <a:pt x="6800088" y="3497579"/>
                </a:lnTo>
                <a:lnTo>
                  <a:pt x="6800088" y="0"/>
                </a:lnTo>
                <a:close/>
              </a:path>
            </a:pathLst>
          </a:custGeom>
          <a:solidFill>
            <a:srgbClr val="446EA7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F55585D-5025-4C61-9BC0-6FC27680CD52}"/>
              </a:ext>
            </a:extLst>
          </p:cNvPr>
          <p:cNvSpPr txBox="1"/>
          <p:nvPr/>
        </p:nvSpPr>
        <p:spPr>
          <a:xfrm>
            <a:off x="6383854" y="2868966"/>
            <a:ext cx="17430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Искусственный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интеллект;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20">
            <a:extLst>
              <a:ext uri="{FF2B5EF4-FFF2-40B4-BE49-F238E27FC236}">
                <a16:creationId xmlns:a16="http://schemas.microsoft.com/office/drawing/2014/main" id="{9DD88F1C-9314-4576-A9E9-E3C2224139F6}"/>
              </a:ext>
            </a:extLst>
          </p:cNvPr>
          <p:cNvSpPr txBox="1"/>
          <p:nvPr/>
        </p:nvSpPr>
        <p:spPr>
          <a:xfrm>
            <a:off x="6383854" y="3204246"/>
            <a:ext cx="267208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Веб-дизайн;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spc="-10" dirty="0">
                <a:latin typeface="Calibri"/>
                <a:cs typeface="Calibri"/>
              </a:rPr>
              <a:t>Информационная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безопасность;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latin typeface="Calibri"/>
                <a:cs typeface="Calibri"/>
              </a:rPr>
              <a:t>Безопасность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цифровом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пространстве;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21">
            <a:extLst>
              <a:ext uri="{FF2B5EF4-FFF2-40B4-BE49-F238E27FC236}">
                <a16:creationId xmlns:a16="http://schemas.microsoft.com/office/drawing/2014/main" id="{A9215586-6B09-40EC-9158-822D02210717}"/>
              </a:ext>
            </a:extLst>
          </p:cNvPr>
          <p:cNvSpPr txBox="1"/>
          <p:nvPr/>
        </p:nvSpPr>
        <p:spPr>
          <a:xfrm>
            <a:off x="6383854" y="4210340"/>
            <a:ext cx="21824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Программирование.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Python.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C++;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22">
            <a:extLst>
              <a:ext uri="{FF2B5EF4-FFF2-40B4-BE49-F238E27FC236}">
                <a16:creationId xmlns:a16="http://schemas.microsoft.com/office/drawing/2014/main" id="{84B08955-F479-4C09-B92C-564AD53B6715}"/>
              </a:ext>
            </a:extLst>
          </p:cNvPr>
          <p:cNvSpPr txBox="1"/>
          <p:nvPr/>
        </p:nvSpPr>
        <p:spPr>
          <a:xfrm>
            <a:off x="6383854" y="4545619"/>
            <a:ext cx="14960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Облачные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технологии;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23">
            <a:extLst>
              <a:ext uri="{FF2B5EF4-FFF2-40B4-BE49-F238E27FC236}">
                <a16:creationId xmlns:a16="http://schemas.microsoft.com/office/drawing/2014/main" id="{8EEF8C6B-031A-49D9-A5C4-A3DAA8ACBA76}"/>
              </a:ext>
            </a:extLst>
          </p:cNvPr>
          <p:cNvSpPr txBox="1"/>
          <p:nvPr/>
        </p:nvSpPr>
        <p:spPr>
          <a:xfrm>
            <a:off x="6383854" y="4880899"/>
            <a:ext cx="2759075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Введение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ИТ-специальность;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latin typeface="Calibri"/>
                <a:cs typeface="Calibri"/>
              </a:rPr>
              <a:t>Основы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компьютерной анимации;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latin typeface="Calibri"/>
                <a:cs typeface="Calibri"/>
              </a:rPr>
              <a:t>Беспилотные</a:t>
            </a:r>
            <a:r>
              <a:rPr sz="1200" spc="-10" dirty="0">
                <a:latin typeface="Calibri"/>
                <a:cs typeface="Calibri"/>
              </a:rPr>
              <a:t> летательные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аппараты;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latin typeface="Calibri"/>
                <a:cs typeface="Calibri"/>
              </a:rPr>
              <a:t>ЗD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 </a:t>
            </a:r>
            <a:r>
              <a:rPr sz="1200" spc="-10" dirty="0">
                <a:latin typeface="Calibri"/>
                <a:cs typeface="Calibri"/>
              </a:rPr>
              <a:t>моделирование</a:t>
            </a:r>
            <a:r>
              <a:rPr sz="1200" dirty="0">
                <a:latin typeface="Calibri"/>
                <a:cs typeface="Calibri"/>
              </a:rPr>
              <a:t> и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прототипирование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49" name="object 27">
            <a:extLst>
              <a:ext uri="{FF2B5EF4-FFF2-40B4-BE49-F238E27FC236}">
                <a16:creationId xmlns:a16="http://schemas.microsoft.com/office/drawing/2014/main" id="{D6F24B7E-81FC-4462-B00B-0FC45F0A629F}"/>
              </a:ext>
            </a:extLst>
          </p:cNvPr>
          <p:cNvGrpSpPr/>
          <p:nvPr/>
        </p:nvGrpSpPr>
        <p:grpSpPr>
          <a:xfrm>
            <a:off x="1545602" y="2408642"/>
            <a:ext cx="4748764" cy="4194047"/>
            <a:chOff x="1818131" y="1652016"/>
            <a:chExt cx="4748764" cy="4194047"/>
          </a:xfrm>
        </p:grpSpPr>
        <p:sp>
          <p:nvSpPr>
            <p:cNvPr id="50" name="object 28">
              <a:extLst>
                <a:ext uri="{FF2B5EF4-FFF2-40B4-BE49-F238E27FC236}">
                  <a16:creationId xmlns:a16="http://schemas.microsoft.com/office/drawing/2014/main" id="{3F06D990-25EF-4892-98EF-952ADE67F240}"/>
                </a:ext>
              </a:extLst>
            </p:cNvPr>
            <p:cNvSpPr/>
            <p:nvPr/>
          </p:nvSpPr>
          <p:spPr>
            <a:xfrm>
              <a:off x="6383889" y="2170100"/>
              <a:ext cx="172720" cy="2830195"/>
            </a:xfrm>
            <a:custGeom>
              <a:avLst/>
              <a:gdLst/>
              <a:ahLst/>
              <a:cxnLst/>
              <a:rect l="l" t="t" r="r" b="b"/>
              <a:pathLst>
                <a:path w="172720" h="2830195">
                  <a:moveTo>
                    <a:pt x="156972" y="2452116"/>
                  </a:moveTo>
                  <a:lnTo>
                    <a:pt x="78486" y="2374392"/>
                  </a:lnTo>
                  <a:lnTo>
                    <a:pt x="0" y="2452116"/>
                  </a:lnTo>
                  <a:lnTo>
                    <a:pt x="78486" y="2529840"/>
                  </a:lnTo>
                  <a:lnTo>
                    <a:pt x="156972" y="2452116"/>
                  </a:lnTo>
                  <a:close/>
                </a:path>
                <a:path w="172720" h="2830195">
                  <a:moveTo>
                    <a:pt x="156972" y="2097786"/>
                  </a:moveTo>
                  <a:lnTo>
                    <a:pt x="78486" y="2019300"/>
                  </a:lnTo>
                  <a:lnTo>
                    <a:pt x="0" y="2097786"/>
                  </a:lnTo>
                  <a:lnTo>
                    <a:pt x="78486" y="2176272"/>
                  </a:lnTo>
                  <a:lnTo>
                    <a:pt x="156972" y="2097786"/>
                  </a:lnTo>
                  <a:close/>
                </a:path>
                <a:path w="172720" h="2830195">
                  <a:moveTo>
                    <a:pt x="156972" y="1770888"/>
                  </a:moveTo>
                  <a:lnTo>
                    <a:pt x="78486" y="1693164"/>
                  </a:lnTo>
                  <a:lnTo>
                    <a:pt x="0" y="1770888"/>
                  </a:lnTo>
                  <a:lnTo>
                    <a:pt x="78486" y="1848612"/>
                  </a:lnTo>
                  <a:lnTo>
                    <a:pt x="156972" y="1770888"/>
                  </a:lnTo>
                  <a:close/>
                </a:path>
                <a:path w="172720" h="2830195">
                  <a:moveTo>
                    <a:pt x="156972" y="1403604"/>
                  </a:moveTo>
                  <a:lnTo>
                    <a:pt x="78486" y="1325880"/>
                  </a:lnTo>
                  <a:lnTo>
                    <a:pt x="0" y="1403604"/>
                  </a:lnTo>
                  <a:lnTo>
                    <a:pt x="78486" y="1481328"/>
                  </a:lnTo>
                  <a:lnTo>
                    <a:pt x="156972" y="1403604"/>
                  </a:lnTo>
                  <a:close/>
                </a:path>
                <a:path w="172720" h="2830195">
                  <a:moveTo>
                    <a:pt x="156972" y="1048512"/>
                  </a:moveTo>
                  <a:lnTo>
                    <a:pt x="78486" y="970788"/>
                  </a:lnTo>
                  <a:lnTo>
                    <a:pt x="0" y="1048512"/>
                  </a:lnTo>
                  <a:lnTo>
                    <a:pt x="78486" y="1126236"/>
                  </a:lnTo>
                  <a:lnTo>
                    <a:pt x="156972" y="1048512"/>
                  </a:lnTo>
                  <a:close/>
                </a:path>
                <a:path w="172720" h="2830195">
                  <a:moveTo>
                    <a:pt x="156972" y="714756"/>
                  </a:moveTo>
                  <a:lnTo>
                    <a:pt x="78486" y="637032"/>
                  </a:lnTo>
                  <a:lnTo>
                    <a:pt x="0" y="714756"/>
                  </a:lnTo>
                  <a:lnTo>
                    <a:pt x="78486" y="792480"/>
                  </a:lnTo>
                  <a:lnTo>
                    <a:pt x="156972" y="714756"/>
                  </a:lnTo>
                  <a:close/>
                </a:path>
                <a:path w="172720" h="2830195">
                  <a:moveTo>
                    <a:pt x="156972" y="381762"/>
                  </a:moveTo>
                  <a:lnTo>
                    <a:pt x="78486" y="303276"/>
                  </a:lnTo>
                  <a:lnTo>
                    <a:pt x="0" y="381762"/>
                  </a:lnTo>
                  <a:lnTo>
                    <a:pt x="78486" y="460248"/>
                  </a:lnTo>
                  <a:lnTo>
                    <a:pt x="156972" y="381762"/>
                  </a:lnTo>
                  <a:close/>
                </a:path>
                <a:path w="172720" h="2830195">
                  <a:moveTo>
                    <a:pt x="156972" y="77724"/>
                  </a:moveTo>
                  <a:lnTo>
                    <a:pt x="78486" y="0"/>
                  </a:lnTo>
                  <a:lnTo>
                    <a:pt x="0" y="77724"/>
                  </a:lnTo>
                  <a:lnTo>
                    <a:pt x="78486" y="155448"/>
                  </a:lnTo>
                  <a:lnTo>
                    <a:pt x="156972" y="77724"/>
                  </a:lnTo>
                  <a:close/>
                </a:path>
                <a:path w="172720" h="2830195">
                  <a:moveTo>
                    <a:pt x="172212" y="2752344"/>
                  </a:moveTo>
                  <a:lnTo>
                    <a:pt x="94488" y="2674620"/>
                  </a:lnTo>
                  <a:lnTo>
                    <a:pt x="16764" y="2752344"/>
                  </a:lnTo>
                  <a:lnTo>
                    <a:pt x="94488" y="2830068"/>
                  </a:lnTo>
                  <a:lnTo>
                    <a:pt x="172212" y="275234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31">
              <a:hlinkClick r:id="rId10"/>
              <a:extLst>
                <a:ext uri="{FF2B5EF4-FFF2-40B4-BE49-F238E27FC236}">
                  <a16:creationId xmlns:a16="http://schemas.microsoft.com/office/drawing/2014/main" id="{8A283A16-C91A-4F66-9F7C-7C718BFE9E6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10840" y="1652016"/>
              <a:ext cx="1316736" cy="1719072"/>
            </a:xfrm>
            <a:prstGeom prst="rect">
              <a:avLst/>
            </a:prstGeom>
          </p:spPr>
        </p:pic>
        <p:pic>
          <p:nvPicPr>
            <p:cNvPr id="54" name="object 32">
              <a:hlinkClick r:id="rId10"/>
              <a:extLst>
                <a:ext uri="{FF2B5EF4-FFF2-40B4-BE49-F238E27FC236}">
                  <a16:creationId xmlns:a16="http://schemas.microsoft.com/office/drawing/2014/main" id="{D4198ACC-9FC9-459E-9BD9-1556C87EAB7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26080" y="1705356"/>
              <a:ext cx="1214628" cy="1616964"/>
            </a:xfrm>
            <a:prstGeom prst="rect">
              <a:avLst/>
            </a:prstGeom>
          </p:spPr>
        </p:pic>
        <p:pic>
          <p:nvPicPr>
            <p:cNvPr id="55" name="object 33">
              <a:hlinkClick r:id="rId13"/>
              <a:extLst>
                <a:ext uri="{FF2B5EF4-FFF2-40B4-BE49-F238E27FC236}">
                  <a16:creationId xmlns:a16="http://schemas.microsoft.com/office/drawing/2014/main" id="{BF96AD55-BF7C-4772-AAD1-9D7000A360B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95727" y="3677412"/>
              <a:ext cx="1498091" cy="1496568"/>
            </a:xfrm>
            <a:prstGeom prst="rect">
              <a:avLst/>
            </a:prstGeom>
          </p:spPr>
        </p:pic>
        <p:pic>
          <p:nvPicPr>
            <p:cNvPr id="77" name="object 34">
              <a:hlinkClick r:id="rId15"/>
              <a:extLst>
                <a:ext uri="{FF2B5EF4-FFF2-40B4-BE49-F238E27FC236}">
                  <a16:creationId xmlns:a16="http://schemas.microsoft.com/office/drawing/2014/main" id="{E83C1682-D1EB-4DC5-90F6-56FC2CB1999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18131" y="4462272"/>
              <a:ext cx="1252728" cy="1383791"/>
            </a:xfrm>
            <a:prstGeom prst="rect">
              <a:avLst/>
            </a:prstGeom>
          </p:spPr>
        </p:pic>
        <p:pic>
          <p:nvPicPr>
            <p:cNvPr id="78" name="object 35">
              <a:hlinkClick r:id="rId17"/>
              <a:extLst>
                <a:ext uri="{FF2B5EF4-FFF2-40B4-BE49-F238E27FC236}">
                  <a16:creationId xmlns:a16="http://schemas.microsoft.com/office/drawing/2014/main" id="{27692031-333A-423B-AF4B-0847C7BB324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47845" y="3904487"/>
              <a:ext cx="1344168" cy="1508760"/>
            </a:xfrm>
            <a:prstGeom prst="rect">
              <a:avLst/>
            </a:prstGeom>
          </p:spPr>
        </p:pic>
        <p:pic>
          <p:nvPicPr>
            <p:cNvPr id="79" name="object 36">
              <a:hlinkClick r:id="rId19"/>
              <a:extLst>
                <a:ext uri="{FF2B5EF4-FFF2-40B4-BE49-F238E27FC236}">
                  <a16:creationId xmlns:a16="http://schemas.microsoft.com/office/drawing/2014/main" id="{E896FCD9-46E4-4C48-83B3-DFED4E64495D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91330" y="2182367"/>
              <a:ext cx="905256" cy="1592580"/>
            </a:xfrm>
            <a:prstGeom prst="rect">
              <a:avLst/>
            </a:prstGeom>
          </p:spPr>
        </p:pic>
        <p:sp>
          <p:nvSpPr>
            <p:cNvPr id="84" name="object 41">
              <a:extLst>
                <a:ext uri="{FF2B5EF4-FFF2-40B4-BE49-F238E27FC236}">
                  <a16:creationId xmlns:a16="http://schemas.microsoft.com/office/drawing/2014/main" id="{17379A09-9A95-4D50-9959-5F8F9A5C46EE}"/>
                </a:ext>
              </a:extLst>
            </p:cNvPr>
            <p:cNvSpPr/>
            <p:nvPr/>
          </p:nvSpPr>
          <p:spPr>
            <a:xfrm>
              <a:off x="6411320" y="5144948"/>
              <a:ext cx="155575" cy="157480"/>
            </a:xfrm>
            <a:custGeom>
              <a:avLst/>
              <a:gdLst/>
              <a:ahLst/>
              <a:cxnLst/>
              <a:rect l="l" t="t" r="r" b="b"/>
              <a:pathLst>
                <a:path w="155575" h="157479">
                  <a:moveTo>
                    <a:pt x="77724" y="0"/>
                  </a:moveTo>
                  <a:lnTo>
                    <a:pt x="0" y="78486"/>
                  </a:lnTo>
                  <a:lnTo>
                    <a:pt x="77724" y="156972"/>
                  </a:lnTo>
                  <a:lnTo>
                    <a:pt x="155448" y="78486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3">
            <a:extLst>
              <a:ext uri="{FF2B5EF4-FFF2-40B4-BE49-F238E27FC236}">
                <a16:creationId xmlns:a16="http://schemas.microsoft.com/office/drawing/2014/main" id="{C15F924D-E3AF-4694-B941-0460C260E9BD}"/>
              </a:ext>
            </a:extLst>
          </p:cNvPr>
          <p:cNvSpPr txBox="1"/>
          <p:nvPr/>
        </p:nvSpPr>
        <p:spPr>
          <a:xfrm>
            <a:off x="9614807" y="928513"/>
            <a:ext cx="312873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kern="0" dirty="0">
                <a:cs typeface="Calibri"/>
              </a:rPr>
              <a:t>Реализация</a:t>
            </a:r>
            <a:r>
              <a:rPr sz="1400" kern="0" spc="-55" dirty="0">
                <a:cs typeface="Calibri"/>
              </a:rPr>
              <a:t> </a:t>
            </a:r>
            <a:r>
              <a:rPr sz="1400" kern="0" dirty="0">
                <a:cs typeface="Calibri"/>
              </a:rPr>
              <a:t>в</a:t>
            </a:r>
            <a:r>
              <a:rPr sz="1400" kern="0" spc="-40" dirty="0">
                <a:cs typeface="Calibri"/>
              </a:rPr>
              <a:t> </a:t>
            </a:r>
            <a:r>
              <a:rPr sz="1400" kern="0" dirty="0">
                <a:cs typeface="Calibri"/>
              </a:rPr>
              <a:t>предмете</a:t>
            </a:r>
            <a:r>
              <a:rPr sz="1400" kern="0" spc="-50" dirty="0">
                <a:cs typeface="Calibri"/>
              </a:rPr>
              <a:t> </a:t>
            </a:r>
            <a:r>
              <a:rPr sz="1400" kern="0" spc="-40" dirty="0">
                <a:cs typeface="Calibri"/>
              </a:rPr>
              <a:t>«Труд</a:t>
            </a:r>
            <a:r>
              <a:rPr sz="1400" kern="0" spc="-35" dirty="0">
                <a:cs typeface="Calibri"/>
              </a:rPr>
              <a:t> </a:t>
            </a:r>
            <a:r>
              <a:rPr sz="1400" kern="0" spc="-10" dirty="0">
                <a:cs typeface="Calibri"/>
              </a:rPr>
              <a:t>(Технология)»</a:t>
            </a:r>
            <a:endParaRPr sz="1400" kern="0">
              <a:cs typeface="Calibri"/>
            </a:endParaRPr>
          </a:p>
        </p:txBody>
      </p:sp>
      <p:grpSp>
        <p:nvGrpSpPr>
          <p:cNvPr id="89" name="object 4">
            <a:extLst>
              <a:ext uri="{FF2B5EF4-FFF2-40B4-BE49-F238E27FC236}">
                <a16:creationId xmlns:a16="http://schemas.microsoft.com/office/drawing/2014/main" id="{218DFD26-8F61-488A-A413-355905837212}"/>
              </a:ext>
            </a:extLst>
          </p:cNvPr>
          <p:cNvGrpSpPr/>
          <p:nvPr/>
        </p:nvGrpSpPr>
        <p:grpSpPr>
          <a:xfrm>
            <a:off x="9027256" y="1057444"/>
            <a:ext cx="3329773" cy="3823455"/>
            <a:chOff x="292120" y="2156592"/>
            <a:chExt cx="3329773" cy="3823455"/>
          </a:xfrm>
        </p:grpSpPr>
        <p:pic>
          <p:nvPicPr>
            <p:cNvPr id="90" name="object 5">
              <a:extLst>
                <a:ext uri="{FF2B5EF4-FFF2-40B4-BE49-F238E27FC236}">
                  <a16:creationId xmlns:a16="http://schemas.microsoft.com/office/drawing/2014/main" id="{25BA181B-C4DE-4ECC-AECB-A62D986DC871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04315" y="2156592"/>
              <a:ext cx="2217578" cy="1937818"/>
            </a:xfrm>
            <a:prstGeom prst="rect">
              <a:avLst/>
            </a:prstGeom>
          </p:spPr>
        </p:pic>
        <p:pic>
          <p:nvPicPr>
            <p:cNvPr id="91" name="object 6">
              <a:extLst>
                <a:ext uri="{FF2B5EF4-FFF2-40B4-BE49-F238E27FC236}">
                  <a16:creationId xmlns:a16="http://schemas.microsoft.com/office/drawing/2014/main" id="{C23A019B-44A0-4D18-A021-960271022A7D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2120" y="2407858"/>
              <a:ext cx="2083369" cy="2040570"/>
            </a:xfrm>
            <a:prstGeom prst="rect">
              <a:avLst/>
            </a:prstGeom>
          </p:spPr>
        </p:pic>
        <p:pic>
          <p:nvPicPr>
            <p:cNvPr id="92" name="object 7">
              <a:extLst>
                <a:ext uri="{FF2B5EF4-FFF2-40B4-BE49-F238E27FC236}">
                  <a16:creationId xmlns:a16="http://schemas.microsoft.com/office/drawing/2014/main" id="{ABE7C2E5-B0BE-4700-BF9F-2B5530513C5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8553" y="4387930"/>
              <a:ext cx="1172127" cy="1592117"/>
            </a:xfrm>
            <a:prstGeom prst="rect">
              <a:avLst/>
            </a:prstGeom>
          </p:spPr>
        </p:pic>
      </p:grpSp>
      <p:pic>
        <p:nvPicPr>
          <p:cNvPr id="95" name="object 11">
            <a:extLst>
              <a:ext uri="{FF2B5EF4-FFF2-40B4-BE49-F238E27FC236}">
                <a16:creationId xmlns:a16="http://schemas.microsoft.com/office/drawing/2014/main" id="{C238EADF-586D-432C-AA44-D5E20ECFC230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45772" y="4665632"/>
            <a:ext cx="2353145" cy="2371852"/>
          </a:xfrm>
          <a:prstGeom prst="rect">
            <a:avLst/>
          </a:prstGeom>
        </p:spPr>
      </p:pic>
      <p:pic>
        <p:nvPicPr>
          <p:cNvPr id="97" name="object 13">
            <a:extLst>
              <a:ext uri="{FF2B5EF4-FFF2-40B4-BE49-F238E27FC236}">
                <a16:creationId xmlns:a16="http://schemas.microsoft.com/office/drawing/2014/main" id="{3F0331DB-824E-4776-B509-F019C8B72A7F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864787" y="2903843"/>
            <a:ext cx="1087850" cy="17026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E2263D-42E9-4254-9048-2C8EB1DF79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38401" y="4621513"/>
            <a:ext cx="2353145" cy="23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" descr="$PPTXTitle">
            <a:extLst>
              <a:ext uri="{FF2B5EF4-FFF2-40B4-BE49-F238E27FC236}">
                <a16:creationId xmlns:a16="http://schemas.microsoft.com/office/drawing/2014/main" id="{2802E648-AAE8-4195-AA2C-1934A460B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098" y="4254431"/>
            <a:ext cx="4761676" cy="549893"/>
          </a:xfrm>
          <a:prstGeom prst="rect">
            <a:avLst/>
          </a:prstGeom>
        </p:spPr>
        <p:txBody>
          <a:bodyPr vert="horz" wrap="square" lIns="0" tIns="239775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2060"/>
                </a:solidFill>
              </a:rPr>
              <a:t>МЕДИЦИНСКИЙ</a:t>
            </a:r>
            <a:r>
              <a:rPr sz="2000" b="1" spc="-40" dirty="0">
                <a:solidFill>
                  <a:srgbClr val="002060"/>
                </a:solidFill>
              </a:rPr>
              <a:t> </a:t>
            </a:r>
            <a:r>
              <a:rPr sz="2000" b="1" spc="-10" dirty="0">
                <a:solidFill>
                  <a:srgbClr val="002060"/>
                </a:solidFill>
              </a:rPr>
              <a:t>КЛАСС.</a:t>
            </a:r>
            <a:r>
              <a:rPr lang="ru-RU" sz="2000" b="1" spc="-10" dirty="0">
                <a:solidFill>
                  <a:srgbClr val="002060"/>
                </a:solidFill>
              </a:rPr>
              <a:t> </a:t>
            </a:r>
            <a:r>
              <a:rPr sz="2000" b="1" spc="-40" dirty="0">
                <a:solidFill>
                  <a:srgbClr val="002060"/>
                </a:solidFill>
              </a:rPr>
              <a:t> </a:t>
            </a:r>
            <a:r>
              <a:rPr sz="2000" b="1" dirty="0">
                <a:solidFill>
                  <a:srgbClr val="002060"/>
                </a:solidFill>
              </a:rPr>
              <a:t>7</a:t>
            </a:r>
            <a:r>
              <a:rPr sz="2000" b="1" spc="-20" dirty="0">
                <a:solidFill>
                  <a:srgbClr val="002060"/>
                </a:solidFill>
              </a:rPr>
              <a:t> </a:t>
            </a:r>
            <a:r>
              <a:rPr sz="2000" b="1" dirty="0">
                <a:solidFill>
                  <a:srgbClr val="002060"/>
                </a:solidFill>
              </a:rPr>
              <a:t>–</a:t>
            </a:r>
            <a:r>
              <a:rPr sz="2000" b="1" spc="-10" dirty="0">
                <a:solidFill>
                  <a:srgbClr val="002060"/>
                </a:solidFill>
              </a:rPr>
              <a:t> </a:t>
            </a:r>
            <a:r>
              <a:rPr sz="2000" b="1" dirty="0">
                <a:solidFill>
                  <a:srgbClr val="002060"/>
                </a:solidFill>
              </a:rPr>
              <a:t>11</a:t>
            </a:r>
            <a:r>
              <a:rPr sz="2000" b="1" spc="-30" dirty="0">
                <a:solidFill>
                  <a:srgbClr val="002060"/>
                </a:solidFill>
              </a:rPr>
              <a:t> </a:t>
            </a:r>
            <a:r>
              <a:rPr sz="2000" b="1" spc="-10" dirty="0">
                <a:solidFill>
                  <a:srgbClr val="002060"/>
                </a:solidFill>
              </a:rPr>
              <a:t>КЛАССЫ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B734FCC-BA8B-427F-A52D-1556FBFF7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37"/>
          <a:stretch/>
        </p:blipFill>
        <p:spPr>
          <a:xfrm>
            <a:off x="4539167" y="3571009"/>
            <a:ext cx="3790533" cy="3239260"/>
          </a:xfrm>
          <a:prstGeom prst="rect">
            <a:avLst/>
          </a:prstGeom>
        </p:spPr>
      </p:pic>
      <p:sp>
        <p:nvSpPr>
          <p:cNvPr id="72" name="object 3">
            <a:extLst>
              <a:ext uri="{FF2B5EF4-FFF2-40B4-BE49-F238E27FC236}">
                <a16:creationId xmlns:a16="http://schemas.microsoft.com/office/drawing/2014/main" id="{FB881BE5-D58E-42C5-BAD2-2EC9350DB49D}"/>
              </a:ext>
            </a:extLst>
          </p:cNvPr>
          <p:cNvSpPr txBox="1"/>
          <p:nvPr/>
        </p:nvSpPr>
        <p:spPr>
          <a:xfrm>
            <a:off x="4761676" y="110133"/>
            <a:ext cx="2754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Учебные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курсы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модули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выбору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73" name="object 6">
            <a:extLst>
              <a:ext uri="{FF2B5EF4-FFF2-40B4-BE49-F238E27FC236}">
                <a16:creationId xmlns:a16="http://schemas.microsoft.com/office/drawing/2014/main" id="{D84A49F1-8129-4A63-810F-7E773EF0479B}"/>
              </a:ext>
            </a:extLst>
          </p:cNvPr>
          <p:cNvGrpSpPr/>
          <p:nvPr/>
        </p:nvGrpSpPr>
        <p:grpSpPr>
          <a:xfrm>
            <a:off x="284576" y="297600"/>
            <a:ext cx="4192904" cy="4173220"/>
            <a:chOff x="734568" y="1947672"/>
            <a:chExt cx="4192904" cy="4173220"/>
          </a:xfrm>
        </p:grpSpPr>
        <p:pic>
          <p:nvPicPr>
            <p:cNvPr id="74" name="object 7">
              <a:hlinkClick r:id="rId3"/>
              <a:extLst>
                <a:ext uri="{FF2B5EF4-FFF2-40B4-BE49-F238E27FC236}">
                  <a16:creationId xmlns:a16="http://schemas.microsoft.com/office/drawing/2014/main" id="{B928DF2D-4495-407B-8674-AEA0D079A22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8979" y="2235708"/>
              <a:ext cx="1062227" cy="1394459"/>
            </a:xfrm>
            <a:prstGeom prst="rect">
              <a:avLst/>
            </a:prstGeom>
          </p:spPr>
        </p:pic>
        <p:pic>
          <p:nvPicPr>
            <p:cNvPr id="75" name="object 8">
              <a:hlinkClick r:id="rId5"/>
              <a:extLst>
                <a:ext uri="{FF2B5EF4-FFF2-40B4-BE49-F238E27FC236}">
                  <a16:creationId xmlns:a16="http://schemas.microsoft.com/office/drawing/2014/main" id="{A732E765-1A9B-4F6C-AC7E-24034E8A284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8732" y="1947672"/>
              <a:ext cx="1021080" cy="1367027"/>
            </a:xfrm>
            <a:prstGeom prst="rect">
              <a:avLst/>
            </a:prstGeom>
          </p:spPr>
        </p:pic>
        <p:pic>
          <p:nvPicPr>
            <p:cNvPr id="76" name="object 9">
              <a:extLst>
                <a:ext uri="{FF2B5EF4-FFF2-40B4-BE49-F238E27FC236}">
                  <a16:creationId xmlns:a16="http://schemas.microsoft.com/office/drawing/2014/main" id="{48DA5FD3-9C8F-411B-ADBF-8DC3736C730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6335" y="2289047"/>
              <a:ext cx="1517903" cy="1517903"/>
            </a:xfrm>
            <a:prstGeom prst="rect">
              <a:avLst/>
            </a:prstGeom>
          </p:spPr>
        </p:pic>
        <p:pic>
          <p:nvPicPr>
            <p:cNvPr id="77" name="object 10">
              <a:extLst>
                <a:ext uri="{FF2B5EF4-FFF2-40B4-BE49-F238E27FC236}">
                  <a16:creationId xmlns:a16="http://schemas.microsoft.com/office/drawing/2014/main" id="{327687A2-EB5E-4E3D-8C1C-0FCCF566707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908" y="1994916"/>
              <a:ext cx="1507236" cy="1505712"/>
            </a:xfrm>
            <a:prstGeom prst="rect">
              <a:avLst/>
            </a:prstGeom>
          </p:spPr>
        </p:pic>
        <p:pic>
          <p:nvPicPr>
            <p:cNvPr id="78" name="object 11">
              <a:extLst>
                <a:ext uri="{FF2B5EF4-FFF2-40B4-BE49-F238E27FC236}">
                  <a16:creationId xmlns:a16="http://schemas.microsoft.com/office/drawing/2014/main" id="{85E3903F-BA13-45A5-8AC9-AB463FB506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5904" y="2470404"/>
              <a:ext cx="1434083" cy="1434084"/>
            </a:xfrm>
            <a:prstGeom prst="rect">
              <a:avLst/>
            </a:prstGeom>
          </p:spPr>
        </p:pic>
        <p:pic>
          <p:nvPicPr>
            <p:cNvPr id="79" name="object 12">
              <a:extLst>
                <a:ext uri="{FF2B5EF4-FFF2-40B4-BE49-F238E27FC236}">
                  <a16:creationId xmlns:a16="http://schemas.microsoft.com/office/drawing/2014/main" id="{0C6ADF96-7F8A-4876-B42B-D8D24C9717C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6340" y="3774948"/>
              <a:ext cx="1069848" cy="1376171"/>
            </a:xfrm>
            <a:prstGeom prst="rect">
              <a:avLst/>
            </a:prstGeom>
          </p:spPr>
        </p:pic>
        <p:pic>
          <p:nvPicPr>
            <p:cNvPr id="80" name="object 13">
              <a:extLst>
                <a:ext uri="{FF2B5EF4-FFF2-40B4-BE49-F238E27FC236}">
                  <a16:creationId xmlns:a16="http://schemas.microsoft.com/office/drawing/2014/main" id="{7DD868BE-C8B6-4D48-948A-AC6C552C7FE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0884" y="3854195"/>
              <a:ext cx="1110995" cy="1386839"/>
            </a:xfrm>
            <a:prstGeom prst="rect">
              <a:avLst/>
            </a:prstGeom>
          </p:spPr>
        </p:pic>
        <p:pic>
          <p:nvPicPr>
            <p:cNvPr id="81" name="object 14">
              <a:extLst>
                <a:ext uri="{FF2B5EF4-FFF2-40B4-BE49-F238E27FC236}">
                  <a16:creationId xmlns:a16="http://schemas.microsoft.com/office/drawing/2014/main" id="{32F9D436-9A77-47AB-B474-7F1D3AE36E1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44112" y="3726179"/>
              <a:ext cx="982980" cy="1335024"/>
            </a:xfrm>
            <a:prstGeom prst="rect">
              <a:avLst/>
            </a:prstGeom>
          </p:spPr>
        </p:pic>
        <p:pic>
          <p:nvPicPr>
            <p:cNvPr id="82" name="object 15">
              <a:extLst>
                <a:ext uri="{FF2B5EF4-FFF2-40B4-BE49-F238E27FC236}">
                  <a16:creationId xmlns:a16="http://schemas.microsoft.com/office/drawing/2014/main" id="{0BF56E25-B770-48B3-825C-5ABD2E55D41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4568" y="4576572"/>
              <a:ext cx="1525524" cy="1525524"/>
            </a:xfrm>
            <a:prstGeom prst="rect">
              <a:avLst/>
            </a:prstGeom>
          </p:spPr>
        </p:pic>
        <p:pic>
          <p:nvPicPr>
            <p:cNvPr id="83" name="object 16">
              <a:extLst>
                <a:ext uri="{FF2B5EF4-FFF2-40B4-BE49-F238E27FC236}">
                  <a16:creationId xmlns:a16="http://schemas.microsoft.com/office/drawing/2014/main" id="{4D4C47C0-2420-41E9-992B-66B2E1143B7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10712" y="4488179"/>
              <a:ext cx="1303019" cy="1632204"/>
            </a:xfrm>
            <a:prstGeom prst="rect">
              <a:avLst/>
            </a:prstGeom>
          </p:spPr>
        </p:pic>
        <p:pic>
          <p:nvPicPr>
            <p:cNvPr id="84" name="object 17">
              <a:extLst>
                <a:ext uri="{FF2B5EF4-FFF2-40B4-BE49-F238E27FC236}">
                  <a16:creationId xmlns:a16="http://schemas.microsoft.com/office/drawing/2014/main" id="{0B3D5C4F-811F-4C30-8574-9FB8CC6DBDA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2735" y="4680204"/>
              <a:ext cx="932688" cy="1261872"/>
            </a:xfrm>
            <a:prstGeom prst="rect">
              <a:avLst/>
            </a:prstGeom>
          </p:spPr>
        </p:pic>
      </p:grpSp>
      <p:sp>
        <p:nvSpPr>
          <p:cNvPr id="85" name="object 18">
            <a:extLst>
              <a:ext uri="{FF2B5EF4-FFF2-40B4-BE49-F238E27FC236}">
                <a16:creationId xmlns:a16="http://schemas.microsoft.com/office/drawing/2014/main" id="{409A4698-2FF9-4394-8671-28F5F684A06A}"/>
              </a:ext>
            </a:extLst>
          </p:cNvPr>
          <p:cNvSpPr txBox="1"/>
          <p:nvPr/>
        </p:nvSpPr>
        <p:spPr>
          <a:xfrm>
            <a:off x="80852" y="529679"/>
            <a:ext cx="5715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7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 </a:t>
            </a:r>
            <a:r>
              <a:rPr sz="1400" b="1" spc="-50" dirty="0"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классы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6" name="object 19">
            <a:extLst>
              <a:ext uri="{FF2B5EF4-FFF2-40B4-BE49-F238E27FC236}">
                <a16:creationId xmlns:a16="http://schemas.microsoft.com/office/drawing/2014/main" id="{FA1D887F-EB9F-4C49-8BEE-8432407019D0}"/>
              </a:ext>
            </a:extLst>
          </p:cNvPr>
          <p:cNvSpPr txBox="1"/>
          <p:nvPr/>
        </p:nvSpPr>
        <p:spPr>
          <a:xfrm>
            <a:off x="80852" y="2395756"/>
            <a:ext cx="57213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10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–</a:t>
            </a:r>
            <a:r>
              <a:rPr sz="1400" b="1" spc="-25" dirty="0">
                <a:latin typeface="Calibri"/>
                <a:cs typeface="Calibri"/>
              </a:rPr>
              <a:t> 11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классы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7" name="object 20">
            <a:extLst>
              <a:ext uri="{FF2B5EF4-FFF2-40B4-BE49-F238E27FC236}">
                <a16:creationId xmlns:a16="http://schemas.microsoft.com/office/drawing/2014/main" id="{8196823B-1256-40BD-B31B-96ADB5BABC24}"/>
              </a:ext>
            </a:extLst>
          </p:cNvPr>
          <p:cNvSpPr/>
          <p:nvPr/>
        </p:nvSpPr>
        <p:spPr>
          <a:xfrm>
            <a:off x="4593576" y="524396"/>
            <a:ext cx="4580343" cy="2849880"/>
          </a:xfrm>
          <a:custGeom>
            <a:avLst/>
            <a:gdLst/>
            <a:ahLst/>
            <a:cxnLst/>
            <a:rect l="l" t="t" r="r" b="b"/>
            <a:pathLst>
              <a:path w="6800215" h="2849879">
                <a:moveTo>
                  <a:pt x="6800088" y="0"/>
                </a:moveTo>
                <a:lnTo>
                  <a:pt x="0" y="0"/>
                </a:lnTo>
                <a:lnTo>
                  <a:pt x="0" y="2849879"/>
                </a:lnTo>
                <a:lnTo>
                  <a:pt x="6800088" y="2849879"/>
                </a:lnTo>
                <a:lnTo>
                  <a:pt x="6800088" y="0"/>
                </a:lnTo>
                <a:close/>
              </a:path>
            </a:pathLst>
          </a:custGeom>
          <a:solidFill>
            <a:srgbClr val="446EA7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27">
            <a:extLst>
              <a:ext uri="{FF2B5EF4-FFF2-40B4-BE49-F238E27FC236}">
                <a16:creationId xmlns:a16="http://schemas.microsoft.com/office/drawing/2014/main" id="{5B10A2AC-1157-4BEB-B8EE-77D54200F374}"/>
              </a:ext>
            </a:extLst>
          </p:cNvPr>
          <p:cNvSpPr txBox="1"/>
          <p:nvPr/>
        </p:nvSpPr>
        <p:spPr>
          <a:xfrm>
            <a:off x="6208762" y="676288"/>
            <a:ext cx="17430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Искусственный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интеллект;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28">
            <a:extLst>
              <a:ext uri="{FF2B5EF4-FFF2-40B4-BE49-F238E27FC236}">
                <a16:creationId xmlns:a16="http://schemas.microsoft.com/office/drawing/2014/main" id="{1439DC91-360F-4144-8E8C-9D9E8C851036}"/>
              </a:ext>
            </a:extLst>
          </p:cNvPr>
          <p:cNvSpPr txBox="1"/>
          <p:nvPr/>
        </p:nvSpPr>
        <p:spPr>
          <a:xfrm>
            <a:off x="6208762" y="1011568"/>
            <a:ext cx="2917825" cy="829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Компьютерная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графика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10" dirty="0">
                <a:latin typeface="Calibri"/>
                <a:cs typeface="Calibri"/>
              </a:rPr>
              <a:t> черчение;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83300"/>
              </a:lnSpc>
            </a:pPr>
            <a:r>
              <a:rPr sz="1200" spc="-10" dirty="0">
                <a:latin typeface="Calibri"/>
                <a:cs typeface="Calibri"/>
              </a:rPr>
              <a:t>Компьютерное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проектирование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черчение; Математическое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моделирование;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29">
            <a:extLst>
              <a:ext uri="{FF2B5EF4-FFF2-40B4-BE49-F238E27FC236}">
                <a16:creationId xmlns:a16="http://schemas.microsoft.com/office/drawing/2014/main" id="{A5404435-AFF5-433B-9452-5D4AAB2B5DBC}"/>
              </a:ext>
            </a:extLst>
          </p:cNvPr>
          <p:cNvSpPr txBox="1"/>
          <p:nvPr/>
        </p:nvSpPr>
        <p:spPr>
          <a:xfrm>
            <a:off x="6208762" y="2017662"/>
            <a:ext cx="21824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Программирование.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Python.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C++;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30">
            <a:extLst>
              <a:ext uri="{FF2B5EF4-FFF2-40B4-BE49-F238E27FC236}">
                <a16:creationId xmlns:a16="http://schemas.microsoft.com/office/drawing/2014/main" id="{2B3727D5-AB3B-4889-9982-69D56EB9180E}"/>
              </a:ext>
            </a:extLst>
          </p:cNvPr>
          <p:cNvSpPr txBox="1"/>
          <p:nvPr/>
        </p:nvSpPr>
        <p:spPr>
          <a:xfrm>
            <a:off x="6208762" y="2352941"/>
            <a:ext cx="102679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Робототехника;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31">
            <a:extLst>
              <a:ext uri="{FF2B5EF4-FFF2-40B4-BE49-F238E27FC236}">
                <a16:creationId xmlns:a16="http://schemas.microsoft.com/office/drawing/2014/main" id="{7D5E6F83-B853-4096-AA3B-B77DCC5C568D}"/>
              </a:ext>
            </a:extLst>
          </p:cNvPr>
          <p:cNvSpPr txBox="1"/>
          <p:nvPr/>
        </p:nvSpPr>
        <p:spPr>
          <a:xfrm>
            <a:off x="6208762" y="2688221"/>
            <a:ext cx="24390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Я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архитектор;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dirty="0">
                <a:latin typeface="Calibri"/>
                <a:cs typeface="Calibri"/>
              </a:rPr>
              <a:t>Беспилотные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 err="1">
                <a:latin typeface="Calibri"/>
                <a:cs typeface="Calibri"/>
              </a:rPr>
              <a:t>летательные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 err="1">
                <a:latin typeface="Calibri"/>
                <a:cs typeface="Calibri"/>
              </a:rPr>
              <a:t>аппараты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93" name="object 32">
            <a:extLst>
              <a:ext uri="{FF2B5EF4-FFF2-40B4-BE49-F238E27FC236}">
                <a16:creationId xmlns:a16="http://schemas.microsoft.com/office/drawing/2014/main" id="{9F8D6A41-534B-4DB8-8F01-15F1FB2C4D62}"/>
              </a:ext>
            </a:extLst>
          </p:cNvPr>
          <p:cNvGrpSpPr/>
          <p:nvPr/>
        </p:nvGrpSpPr>
        <p:grpSpPr>
          <a:xfrm>
            <a:off x="4389361" y="472579"/>
            <a:ext cx="1716532" cy="2935871"/>
            <a:chOff x="5187696" y="2543555"/>
            <a:chExt cx="1716532" cy="2935871"/>
          </a:xfrm>
        </p:grpSpPr>
        <p:sp>
          <p:nvSpPr>
            <p:cNvPr id="94" name="object 33">
              <a:extLst>
                <a:ext uri="{FF2B5EF4-FFF2-40B4-BE49-F238E27FC236}">
                  <a16:creationId xmlns:a16="http://schemas.microsoft.com/office/drawing/2014/main" id="{30777551-B733-4472-9700-F74AF8F46047}"/>
                </a:ext>
              </a:extLst>
            </p:cNvPr>
            <p:cNvSpPr/>
            <p:nvPr/>
          </p:nvSpPr>
          <p:spPr>
            <a:xfrm>
              <a:off x="6746748" y="2808731"/>
              <a:ext cx="157480" cy="2529840"/>
            </a:xfrm>
            <a:custGeom>
              <a:avLst/>
              <a:gdLst/>
              <a:ahLst/>
              <a:cxnLst/>
              <a:rect l="l" t="t" r="r" b="b"/>
              <a:pathLst>
                <a:path w="157479" h="2529840">
                  <a:moveTo>
                    <a:pt x="156972" y="2452116"/>
                  </a:moveTo>
                  <a:lnTo>
                    <a:pt x="78486" y="2374392"/>
                  </a:lnTo>
                  <a:lnTo>
                    <a:pt x="0" y="2452116"/>
                  </a:lnTo>
                  <a:lnTo>
                    <a:pt x="78486" y="2529840"/>
                  </a:lnTo>
                  <a:lnTo>
                    <a:pt x="156972" y="2452116"/>
                  </a:lnTo>
                  <a:close/>
                </a:path>
                <a:path w="157479" h="2529840">
                  <a:moveTo>
                    <a:pt x="156972" y="2097786"/>
                  </a:moveTo>
                  <a:lnTo>
                    <a:pt x="78486" y="2019300"/>
                  </a:lnTo>
                  <a:lnTo>
                    <a:pt x="0" y="2097786"/>
                  </a:lnTo>
                  <a:lnTo>
                    <a:pt x="78486" y="2176272"/>
                  </a:lnTo>
                  <a:lnTo>
                    <a:pt x="156972" y="2097786"/>
                  </a:lnTo>
                  <a:close/>
                </a:path>
                <a:path w="157479" h="2529840">
                  <a:moveTo>
                    <a:pt x="156972" y="1770888"/>
                  </a:moveTo>
                  <a:lnTo>
                    <a:pt x="78486" y="1693164"/>
                  </a:lnTo>
                  <a:lnTo>
                    <a:pt x="0" y="1770888"/>
                  </a:lnTo>
                  <a:lnTo>
                    <a:pt x="78486" y="1848612"/>
                  </a:lnTo>
                  <a:lnTo>
                    <a:pt x="156972" y="1770888"/>
                  </a:lnTo>
                  <a:close/>
                </a:path>
                <a:path w="157479" h="2529840">
                  <a:moveTo>
                    <a:pt x="156972" y="1403604"/>
                  </a:moveTo>
                  <a:lnTo>
                    <a:pt x="78486" y="1325880"/>
                  </a:lnTo>
                  <a:lnTo>
                    <a:pt x="0" y="1403604"/>
                  </a:lnTo>
                  <a:lnTo>
                    <a:pt x="78486" y="1481328"/>
                  </a:lnTo>
                  <a:lnTo>
                    <a:pt x="156972" y="1403604"/>
                  </a:lnTo>
                  <a:close/>
                </a:path>
                <a:path w="157479" h="2529840">
                  <a:moveTo>
                    <a:pt x="156972" y="1048512"/>
                  </a:moveTo>
                  <a:lnTo>
                    <a:pt x="78486" y="970788"/>
                  </a:lnTo>
                  <a:lnTo>
                    <a:pt x="0" y="1048512"/>
                  </a:lnTo>
                  <a:lnTo>
                    <a:pt x="78486" y="1126236"/>
                  </a:lnTo>
                  <a:lnTo>
                    <a:pt x="156972" y="1048512"/>
                  </a:lnTo>
                  <a:close/>
                </a:path>
                <a:path w="157479" h="2529840">
                  <a:moveTo>
                    <a:pt x="156972" y="714756"/>
                  </a:moveTo>
                  <a:lnTo>
                    <a:pt x="78486" y="637032"/>
                  </a:lnTo>
                  <a:lnTo>
                    <a:pt x="0" y="714756"/>
                  </a:lnTo>
                  <a:lnTo>
                    <a:pt x="78486" y="792480"/>
                  </a:lnTo>
                  <a:lnTo>
                    <a:pt x="156972" y="714756"/>
                  </a:lnTo>
                  <a:close/>
                </a:path>
                <a:path w="157479" h="2529840">
                  <a:moveTo>
                    <a:pt x="156972" y="381762"/>
                  </a:moveTo>
                  <a:lnTo>
                    <a:pt x="78486" y="303276"/>
                  </a:lnTo>
                  <a:lnTo>
                    <a:pt x="0" y="381762"/>
                  </a:lnTo>
                  <a:lnTo>
                    <a:pt x="78486" y="460248"/>
                  </a:lnTo>
                  <a:lnTo>
                    <a:pt x="156972" y="381762"/>
                  </a:lnTo>
                  <a:close/>
                </a:path>
                <a:path w="157479" h="2529840">
                  <a:moveTo>
                    <a:pt x="156972" y="77724"/>
                  </a:moveTo>
                  <a:lnTo>
                    <a:pt x="78486" y="0"/>
                  </a:lnTo>
                  <a:lnTo>
                    <a:pt x="0" y="77724"/>
                  </a:lnTo>
                  <a:lnTo>
                    <a:pt x="78486" y="155448"/>
                  </a:lnTo>
                  <a:lnTo>
                    <a:pt x="156972" y="7772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34">
              <a:hlinkClick r:id="rId16"/>
              <a:extLst>
                <a:ext uri="{FF2B5EF4-FFF2-40B4-BE49-F238E27FC236}">
                  <a16:creationId xmlns:a16="http://schemas.microsoft.com/office/drawing/2014/main" id="{B673AA8D-82B9-4526-AD57-5F8400D0B10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87696" y="2543555"/>
              <a:ext cx="1304544" cy="1706880"/>
            </a:xfrm>
            <a:prstGeom prst="rect">
              <a:avLst/>
            </a:prstGeom>
          </p:spPr>
        </p:pic>
        <p:pic>
          <p:nvPicPr>
            <p:cNvPr id="96" name="object 35">
              <a:extLst>
                <a:ext uri="{FF2B5EF4-FFF2-40B4-BE49-F238E27FC236}">
                  <a16:creationId xmlns:a16="http://schemas.microsoft.com/office/drawing/2014/main" id="{0AC6D83B-B33D-4249-81AE-8A22381BF4D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04891" y="4219078"/>
              <a:ext cx="938783" cy="1260348"/>
            </a:xfrm>
            <a:prstGeom prst="rect">
              <a:avLst/>
            </a:prstGeom>
          </p:spPr>
        </p:pic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D96EA19-D34B-4E85-BF2A-21D69482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92"/>
          <a:stretch/>
        </p:blipFill>
        <p:spPr>
          <a:xfrm>
            <a:off x="8092868" y="3500791"/>
            <a:ext cx="4138116" cy="324592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25B87B9-2AB5-4F29-B091-117244BC6A58}"/>
              </a:ext>
            </a:extLst>
          </p:cNvPr>
          <p:cNvSpPr txBox="1"/>
          <p:nvPr/>
        </p:nvSpPr>
        <p:spPr>
          <a:xfrm>
            <a:off x="9204218" y="1264884"/>
            <a:ext cx="294424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ИТ-КЛАСС.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ПОДГОТОВКА КАДРОВ ДЛЯ ЦИФРОВОЙ ЭКОНОМИКИ.</a:t>
            </a:r>
          </a:p>
          <a:p>
            <a:pPr algn="ctr"/>
            <a:endParaRPr lang="ru-RU" sz="1000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7 – 11 КЛАССЫ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509299-4B63-4952-B217-588C518D95C3}"/>
              </a:ext>
            </a:extLst>
          </p:cNvPr>
          <p:cNvSpPr txBox="1"/>
          <p:nvPr/>
        </p:nvSpPr>
        <p:spPr>
          <a:xfrm>
            <a:off x="276108" y="84369"/>
            <a:ext cx="6110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Углубленное изучение информатики и математики</a:t>
            </a: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40B9B587-5AF6-49F5-AE60-3988E7562F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42861" y="4704184"/>
            <a:ext cx="5099876" cy="22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3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1588521"/>
            <a:ext cx="5956179" cy="5269224"/>
            <a:chOff x="0" y="2619589"/>
            <a:chExt cx="9822180" cy="8689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19589"/>
              <a:ext cx="9456304" cy="86889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943" y="3370036"/>
              <a:ext cx="7319864" cy="79385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253" y="3706693"/>
              <a:ext cx="6565245" cy="76018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8253" y="3706693"/>
              <a:ext cx="6565265" cy="7602220"/>
            </a:xfrm>
            <a:custGeom>
              <a:avLst/>
              <a:gdLst/>
              <a:ahLst/>
              <a:cxnLst/>
              <a:rect l="l" t="t" r="r" b="b"/>
              <a:pathLst>
                <a:path w="6565265" h="7602220">
                  <a:moveTo>
                    <a:pt x="150925" y="0"/>
                  </a:moveTo>
                  <a:lnTo>
                    <a:pt x="103221" y="7694"/>
                  </a:lnTo>
                  <a:lnTo>
                    <a:pt x="61790" y="29119"/>
                  </a:lnTo>
                  <a:lnTo>
                    <a:pt x="29119" y="61790"/>
                  </a:lnTo>
                  <a:lnTo>
                    <a:pt x="7694" y="103221"/>
                  </a:lnTo>
                  <a:lnTo>
                    <a:pt x="0" y="150925"/>
                  </a:lnTo>
                  <a:lnTo>
                    <a:pt x="0" y="7601862"/>
                  </a:lnTo>
                  <a:lnTo>
                    <a:pt x="7546" y="7601862"/>
                  </a:lnTo>
                  <a:lnTo>
                    <a:pt x="7546" y="150925"/>
                  </a:lnTo>
                  <a:lnTo>
                    <a:pt x="14855" y="105606"/>
                  </a:lnTo>
                  <a:lnTo>
                    <a:pt x="35210" y="66247"/>
                  </a:lnTo>
                  <a:lnTo>
                    <a:pt x="66247" y="35210"/>
                  </a:lnTo>
                  <a:lnTo>
                    <a:pt x="105606" y="14855"/>
                  </a:lnTo>
                  <a:lnTo>
                    <a:pt x="150925" y="7546"/>
                  </a:lnTo>
                  <a:lnTo>
                    <a:pt x="150925" y="0"/>
                  </a:lnTo>
                  <a:close/>
                </a:path>
                <a:path w="6565265" h="7602220">
                  <a:moveTo>
                    <a:pt x="6414319" y="0"/>
                  </a:moveTo>
                  <a:lnTo>
                    <a:pt x="6414319" y="7546"/>
                  </a:lnTo>
                  <a:lnTo>
                    <a:pt x="6459638" y="14855"/>
                  </a:lnTo>
                  <a:lnTo>
                    <a:pt x="6498997" y="35210"/>
                  </a:lnTo>
                  <a:lnTo>
                    <a:pt x="6530034" y="66247"/>
                  </a:lnTo>
                  <a:lnTo>
                    <a:pt x="6550389" y="105606"/>
                  </a:lnTo>
                  <a:lnTo>
                    <a:pt x="6557698" y="150925"/>
                  </a:lnTo>
                  <a:lnTo>
                    <a:pt x="6557698" y="7601862"/>
                  </a:lnTo>
                  <a:lnTo>
                    <a:pt x="6565245" y="7601862"/>
                  </a:lnTo>
                  <a:lnTo>
                    <a:pt x="6565245" y="150925"/>
                  </a:lnTo>
                  <a:lnTo>
                    <a:pt x="6557550" y="103221"/>
                  </a:lnTo>
                  <a:lnTo>
                    <a:pt x="6536125" y="61790"/>
                  </a:lnTo>
                  <a:lnTo>
                    <a:pt x="6503454" y="29119"/>
                  </a:lnTo>
                  <a:lnTo>
                    <a:pt x="6462023" y="7694"/>
                  </a:lnTo>
                  <a:lnTo>
                    <a:pt x="6414319" y="0"/>
                  </a:lnTo>
                  <a:close/>
                </a:path>
                <a:path w="6565265" h="7602220">
                  <a:moveTo>
                    <a:pt x="6414319" y="0"/>
                  </a:moveTo>
                  <a:lnTo>
                    <a:pt x="150925" y="0"/>
                  </a:lnTo>
                  <a:lnTo>
                    <a:pt x="150925" y="7546"/>
                  </a:lnTo>
                  <a:lnTo>
                    <a:pt x="6414319" y="7546"/>
                  </a:lnTo>
                  <a:lnTo>
                    <a:pt x="6414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2183" y="2731312"/>
              <a:ext cx="7319864" cy="77282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9493" y="3067969"/>
              <a:ext cx="6565245" cy="6984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5029" y="7856116"/>
              <a:ext cx="386189" cy="26627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10470883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0" y="0"/>
                  </a:moveTo>
                  <a:lnTo>
                    <a:pt x="0" y="837785"/>
                  </a:lnTo>
                  <a:lnTo>
                    <a:pt x="837785" y="837785"/>
                  </a:lnTo>
                  <a:lnTo>
                    <a:pt x="790432" y="836452"/>
                  </a:lnTo>
                  <a:lnTo>
                    <a:pt x="743749" y="832502"/>
                  </a:lnTo>
                  <a:lnTo>
                    <a:pt x="697807" y="826006"/>
                  </a:lnTo>
                  <a:lnTo>
                    <a:pt x="652679" y="817037"/>
                  </a:lnTo>
                  <a:lnTo>
                    <a:pt x="608436" y="805667"/>
                  </a:lnTo>
                  <a:lnTo>
                    <a:pt x="565152" y="791968"/>
                  </a:lnTo>
                  <a:lnTo>
                    <a:pt x="522898" y="776012"/>
                  </a:lnTo>
                  <a:lnTo>
                    <a:pt x="481746" y="757871"/>
                  </a:lnTo>
                  <a:lnTo>
                    <a:pt x="441769" y="737618"/>
                  </a:lnTo>
                  <a:lnTo>
                    <a:pt x="403038" y="715325"/>
                  </a:lnTo>
                  <a:lnTo>
                    <a:pt x="365626" y="691063"/>
                  </a:lnTo>
                  <a:lnTo>
                    <a:pt x="329605" y="664905"/>
                  </a:lnTo>
                  <a:lnTo>
                    <a:pt x="295048" y="636922"/>
                  </a:lnTo>
                  <a:lnTo>
                    <a:pt x="262025" y="607188"/>
                  </a:lnTo>
                  <a:lnTo>
                    <a:pt x="230611" y="575774"/>
                  </a:lnTo>
                  <a:lnTo>
                    <a:pt x="200875" y="542753"/>
                  </a:lnTo>
                  <a:lnTo>
                    <a:pt x="172892" y="508196"/>
                  </a:lnTo>
                  <a:lnTo>
                    <a:pt x="146732" y="472176"/>
                  </a:lnTo>
                  <a:lnTo>
                    <a:pt x="122469" y="434764"/>
                  </a:lnTo>
                  <a:lnTo>
                    <a:pt x="100174" y="396033"/>
                  </a:lnTo>
                  <a:lnTo>
                    <a:pt x="79920" y="356056"/>
                  </a:lnTo>
                  <a:lnTo>
                    <a:pt x="61778" y="314903"/>
                  </a:lnTo>
                  <a:lnTo>
                    <a:pt x="45820" y="272648"/>
                  </a:lnTo>
                  <a:lnTo>
                    <a:pt x="32120" y="229362"/>
                  </a:lnTo>
                  <a:lnTo>
                    <a:pt x="20749" y="185118"/>
                  </a:lnTo>
                  <a:lnTo>
                    <a:pt x="11779" y="139987"/>
                  </a:lnTo>
                  <a:lnTo>
                    <a:pt x="5283" y="94043"/>
                  </a:lnTo>
                  <a:lnTo>
                    <a:pt x="1332" y="4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object 14"/>
          <p:cNvPicPr/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20" t="13345"/>
          <a:stretch/>
        </p:blipFill>
        <p:spPr>
          <a:xfrm>
            <a:off x="7042078" y="1096421"/>
            <a:ext cx="5134748" cy="7704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67743" y="4836282"/>
            <a:ext cx="4275349" cy="70956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56517" y="2070161"/>
            <a:ext cx="4429480" cy="9798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56517" y="5784308"/>
            <a:ext cx="4255678" cy="98651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44824" y="3176496"/>
            <a:ext cx="4447327" cy="14926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AC0472-0F77-E7CB-A180-1A24B5BDD33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8907" t="19104" r="7322" b="4790"/>
          <a:stretch/>
        </p:blipFill>
        <p:spPr>
          <a:xfrm>
            <a:off x="15174" y="1520281"/>
            <a:ext cx="6703930" cy="533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E803BF5A-89A0-4228-9A94-11CF1034F583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10673-AA5D-4719-BF2E-FA793FCBA4E6}"/>
              </a:ext>
            </a:extLst>
          </p:cNvPr>
          <p:cNvSpPr txBox="1"/>
          <p:nvPr/>
        </p:nvSpPr>
        <p:spPr>
          <a:xfrm>
            <a:off x="152400" y="257149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ПОРТАЛ «БИЛЕТ В БУДУЩЕЕ» – ЦИФРОВОЕ ЯДРО ЕДИНОЙ МОДЕЛИ ПРОФОРИЕНТАЦИИ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98AAF-E00D-403D-BE87-E2EC92EEF71F}"/>
              </a:ext>
            </a:extLst>
          </p:cNvPr>
          <p:cNvSpPr txBox="1"/>
          <p:nvPr/>
        </p:nvSpPr>
        <p:spPr>
          <a:xfrm>
            <a:off x="-95250" y="958013"/>
            <a:ext cx="72725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инструмент контроля за реализацией профориентационных мероприятий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соответствии  с приоритетными профессиями субъектов РФ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0B8FB-5FA2-4CB8-9A6B-3D1E6EACB572}"/>
              </a:ext>
            </a:extLst>
          </p:cNvPr>
          <p:cNvSpPr txBox="1"/>
          <p:nvPr/>
        </p:nvSpPr>
        <p:spPr>
          <a:xfrm>
            <a:off x="8280651" y="718814"/>
            <a:ext cx="3481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4"/>
              </a:rPr>
              <a:t>https://bvbinfo.ru/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077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6139-CCF1-AC0B-8D33-A31F765E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EAE50-C48E-A260-163E-053E6E5F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3" y="-149335"/>
            <a:ext cx="12033988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СОВРЕМЕННЫЕ ТЕХНОЛОГИИ, ФОРМЫ И МЕТОДЫ В ОРГАНИЗАЦИИ ПРОФОРИЕНТАЦИОННОЙ РАБОТЫ С ОБУЧАЮЩИМИСЯ</a:t>
            </a:r>
          </a:p>
        </p:txBody>
      </p:sp>
      <p:cxnSp>
        <p:nvCxnSpPr>
          <p:cNvPr id="4" name="Прямая соединительная линия 25">
            <a:extLst>
              <a:ext uri="{FF2B5EF4-FFF2-40B4-BE49-F238E27FC236}">
                <a16:creationId xmlns:a16="http://schemas.microsoft.com/office/drawing/2014/main" id="{49232485-4C9A-9172-09E8-F1413221B7C7}"/>
              </a:ext>
            </a:extLst>
          </p:cNvPr>
          <p:cNvCxnSpPr>
            <a:cxnSpLocks/>
          </p:cNvCxnSpPr>
          <p:nvPr/>
        </p:nvCxnSpPr>
        <p:spPr bwMode="auto">
          <a:xfrm>
            <a:off x="2438400" y="966141"/>
            <a:ext cx="9409776" cy="0"/>
          </a:xfrm>
          <a:prstGeom prst="line">
            <a:avLst/>
          </a:prstGeom>
          <a:noFill/>
          <a:ln w="12700" cap="flat" cmpd="sng" algn="ctr">
            <a:solidFill>
              <a:srgbClr val="3934A3"/>
            </a:solidFill>
            <a:prstDash val="solid"/>
            <a:miter/>
          </a:ln>
          <a:effectLst/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E32B58-E9FB-743F-9A6D-B5568C07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41"/>
          <a:stretch/>
        </p:blipFill>
        <p:spPr>
          <a:xfrm>
            <a:off x="197942" y="1615858"/>
            <a:ext cx="5296103" cy="2562418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59832ADE-544B-A49B-F1A9-C1D7F6296CF4}"/>
              </a:ext>
            </a:extLst>
          </p:cNvPr>
          <p:cNvSpPr txBox="1">
            <a:spLocks/>
          </p:cNvSpPr>
          <p:nvPr/>
        </p:nvSpPr>
        <p:spPr>
          <a:xfrm>
            <a:off x="89769" y="919948"/>
            <a:ext cx="5770848" cy="446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ТЕХНОЛОГИИ СОПРОВОЖДЕНИЯ ПРОФЕССИОНАЛЬНОГО САМООПРЕДЕЛЕНИЯ ОБУЧАЮЩИХСЯ,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основе которых лежит практико-ориентированное обучение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0E764ADE-0EAA-ED9B-C326-2161AB489F33}"/>
              </a:ext>
            </a:extLst>
          </p:cNvPr>
          <p:cNvSpPr txBox="1">
            <a:spLocks/>
          </p:cNvSpPr>
          <p:nvPr/>
        </p:nvSpPr>
        <p:spPr>
          <a:xfrm>
            <a:off x="6776582" y="959319"/>
            <a:ext cx="5531008" cy="446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РАСШИРЕНИЕ ПРАКТИКО-ОРИЕНТИРОВАННЫХ ФОРМАТОВ ПРОФОРИЕНТАЦИОННЫХ МЕРОПРИЯТИЙ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2841F-0DEB-FF7E-CEB6-E44B9546B551}"/>
              </a:ext>
            </a:extLst>
          </p:cNvPr>
          <p:cNvSpPr txBox="1"/>
          <p:nvPr/>
        </p:nvSpPr>
        <p:spPr>
          <a:xfrm>
            <a:off x="6697957" y="1600467"/>
            <a:ext cx="553100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Профессиональные пробы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Профориентационные экскурсии и квесты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Конкурсы инновационных творческих идей в области прикладных проектов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(решение кейсов, разработанных профильными отраслевыми предприятиями/организациями) 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День в Центре молодежного инновационного творчества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Открытые отраслевые уроки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Уроки в учебно-производственной мастерской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Уроки в центре прикладных квалификаций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Профессиональные стажировки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Коуч-сеты/мастер-классы /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тренинги от чемпионов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Фестивали профессий образовательно-производственного кластера 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Тематические парки/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техпаркуры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Творческие мастерские/лаборатории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Воркшопы </a:t>
            </a: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Хакатоны</a:t>
            </a: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Хенд-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хантинги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Skills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ландия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День поля, День промышленности, др.</a:t>
            </a: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Летние профильные смены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например, 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агросмена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«В мире профессий группы компаний АСБ»</a:t>
            </a:r>
          </a:p>
          <a:p>
            <a:pPr marL="342884" marR="0" lvl="0" indent="-342884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Профориентационные школы</a:t>
            </a:r>
          </a:p>
          <a:p>
            <a:pPr marL="0" marR="0" lvl="0" indent="0" algn="l" defTabSz="9143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1859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Менторство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28AF5A-0E51-4E44-954E-83E94E73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1"/>
          <a:stretch/>
        </p:blipFill>
        <p:spPr>
          <a:xfrm>
            <a:off x="375781" y="4295582"/>
            <a:ext cx="5163720" cy="2562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DF30C-3348-4756-A2AA-868FDD78D26C}"/>
              </a:ext>
            </a:extLst>
          </p:cNvPr>
          <p:cNvSpPr txBox="1"/>
          <p:nvPr/>
        </p:nvSpPr>
        <p:spPr>
          <a:xfrm>
            <a:off x="17542" y="4045907"/>
            <a:ext cx="4835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ИНСТРУМЕНТЫ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710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5E7CF-509E-4AAA-9426-173326471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" b="721"/>
          <a:stretch/>
        </p:blipFill>
        <p:spPr>
          <a:xfrm>
            <a:off x="3495815" y="1014416"/>
            <a:ext cx="8696185" cy="5913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2EA840-0477-4997-B924-8479A5E6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69414" y="2998870"/>
            <a:ext cx="1372104" cy="3884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4459A0-E850-4E3E-8596-85DE7C617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90" y="2909970"/>
            <a:ext cx="1053896" cy="10581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01BBD9-C750-4474-B73D-4B4F7A99B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237" y="5805638"/>
            <a:ext cx="1092660" cy="11223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CAD7B1-BBCC-49B6-A25F-A3BA86471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66" b="2258"/>
          <a:stretch/>
        </p:blipFill>
        <p:spPr>
          <a:xfrm>
            <a:off x="2036279" y="3914921"/>
            <a:ext cx="1141991" cy="11223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96E36E-1DAD-494C-B026-C0C52B20D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7395" y="4888956"/>
            <a:ext cx="1076761" cy="11223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66C39F-BE09-4104-A704-1E6E9959337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614" y="2007457"/>
            <a:ext cx="1257983" cy="9942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BB71F5-7913-4F7B-8458-704F6DCBE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497" y="2006791"/>
            <a:ext cx="868417" cy="8785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671E4B-2E63-40FA-9063-58E7C8759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963706"/>
            <a:ext cx="12240000" cy="31660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44796B9-A158-4376-9073-50E22568495D}"/>
              </a:ext>
            </a:extLst>
          </p:cNvPr>
          <p:cNvCxnSpPr>
            <a:cxnSpLocks/>
          </p:cNvCxnSpPr>
          <p:nvPr/>
        </p:nvCxnSpPr>
        <p:spPr>
          <a:xfrm flipV="1">
            <a:off x="3495815" y="976316"/>
            <a:ext cx="0" cy="622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E119C3-B2D6-4303-9464-31CBEC941F0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614" y="1029728"/>
            <a:ext cx="1297637" cy="8952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F62446-2BE4-4F99-B4E2-7C8C583306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5197" y="1082306"/>
            <a:ext cx="839697" cy="839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1676EB-1524-487E-ACFF-7E2E82E9D4AE}"/>
              </a:ext>
            </a:extLst>
          </p:cNvPr>
          <p:cNvSpPr txBox="1"/>
          <p:nvPr/>
        </p:nvSpPr>
        <p:spPr>
          <a:xfrm>
            <a:off x="-139747" y="122087"/>
            <a:ext cx="125194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ФЛАГМАНСКИЕ ПРОЕКТЫ И ПРОГРАММЫ В ОБЛАСТИ ПРОФЕССИОНАЛЬНОГО ОРИЕНТИРОВАНИЯ, ОБЕСПЕЧИВАЮЩИЕ МАРШРУТИЗАЦИЮ ШКОЛЬНИКОВ К РАБОТОДАТЕЛЯМ</a:t>
            </a:r>
          </a:p>
        </p:txBody>
      </p:sp>
    </p:spTree>
    <p:extLst>
      <p:ext uri="{BB962C8B-B14F-4D97-AF65-F5344CB8AC3E}">
        <p14:creationId xmlns:p14="http://schemas.microsoft.com/office/powerpoint/2010/main" val="281136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0D739-B555-48D8-BB29-CF9957F77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144" y="811986"/>
            <a:ext cx="4466857" cy="2980231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C942034-57D5-4509-86E9-40930D56B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99" y="3874057"/>
            <a:ext cx="4447501" cy="29661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DFD16-5D66-43F5-905C-0EEC85176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9" y="826057"/>
            <a:ext cx="4572000" cy="304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520DBBC-C9C9-4AB8-8D9B-2E7FDC6194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26" b="31873"/>
          <a:stretch>
            <a:fillRect/>
          </a:stretch>
        </p:blipFill>
        <p:spPr>
          <a:xfrm>
            <a:off x="-254000" y="-8668"/>
            <a:ext cx="13570024" cy="83472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073CB3D1-C455-44DB-B833-45D4587287D4}"/>
              </a:ext>
            </a:extLst>
          </p:cNvPr>
          <p:cNvSpPr txBox="1"/>
          <p:nvPr/>
        </p:nvSpPr>
        <p:spPr>
          <a:xfrm>
            <a:off x="-406400" y="-138846"/>
            <a:ext cx="14186881" cy="78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Фестивали профессий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(«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ПрофиГрад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», «Профессионалы», ЕДОД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Профессионалитет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»)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8C3675-D106-48FC-B716-C4872BB03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570" y="1938274"/>
            <a:ext cx="457486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830CDD-06CD-4E18-BC73-6EE3E6022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3792217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9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D5FFA2-D032-445B-81E2-E1981A7DC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" b="2521"/>
          <a:stretch/>
        </p:blipFill>
        <p:spPr>
          <a:xfrm>
            <a:off x="16523" y="824447"/>
            <a:ext cx="11894545" cy="6033553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1234CD60-4D8F-47CC-AEC1-D77AFB14CCF5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  <a:effectLst/>
        </p:spPr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C2DEC-CA56-40CC-BDAD-EBBD38E6AA35}"/>
              </a:ext>
            </a:extLst>
          </p:cNvPr>
          <p:cNvSpPr txBox="1"/>
          <p:nvPr/>
        </p:nvSpPr>
        <p:spPr>
          <a:xfrm>
            <a:off x="97277" y="177627"/>
            <a:ext cx="12192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DIN Condensed " panose="020B0606040000020204" pitchFamily="34" charset="-52"/>
                <a:ea typeface="DIN Condensed " panose="020B0606040000020204" pitchFamily="34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НАПРАВЛЕНИЯ ЕДИНОЙ МОДЕЛИ ПРОФОРИЕНТАЦИИ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8ECFE-505E-46F3-BF2B-A9F8F166A1CE}"/>
              </a:ext>
            </a:extLst>
          </p:cNvPr>
          <p:cNvSpPr txBox="1"/>
          <p:nvPr/>
        </p:nvSpPr>
        <p:spPr>
          <a:xfrm>
            <a:off x="9753600" y="6115735"/>
            <a:ext cx="2267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менее одного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класса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33FFC-A9CB-44D1-A6B5-75BE8D73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99" y="5422900"/>
            <a:ext cx="4897501" cy="1160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93D10-2D12-4C13-8B0C-FD84C640EA45}"/>
              </a:ext>
            </a:extLst>
          </p:cNvPr>
          <p:cNvSpPr txBox="1"/>
          <p:nvPr/>
        </p:nvSpPr>
        <p:spPr>
          <a:xfrm>
            <a:off x="6096000" y="2115641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BFA38-23C3-4CCE-A230-A643799DFC96}"/>
              </a:ext>
            </a:extLst>
          </p:cNvPr>
          <p:cNvSpPr txBox="1"/>
          <p:nvPr/>
        </p:nvSpPr>
        <p:spPr>
          <a:xfrm>
            <a:off x="5118100" y="5303948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E2D1F7-9097-485A-8D8C-708765A30260}"/>
              </a:ext>
            </a:extLst>
          </p:cNvPr>
          <p:cNvSpPr txBox="1"/>
          <p:nvPr/>
        </p:nvSpPr>
        <p:spPr>
          <a:xfrm>
            <a:off x="8636000" y="2115640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11BC54-96E3-429E-AAEC-E370F7DAE63D}"/>
              </a:ext>
            </a:extLst>
          </p:cNvPr>
          <p:cNvSpPr txBox="1"/>
          <p:nvPr/>
        </p:nvSpPr>
        <p:spPr>
          <a:xfrm>
            <a:off x="11259238" y="2115640"/>
            <a:ext cx="7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35D72-DCC4-4317-A748-B6C603E4D7C2}"/>
              </a:ext>
            </a:extLst>
          </p:cNvPr>
          <p:cNvSpPr txBox="1"/>
          <p:nvPr/>
        </p:nvSpPr>
        <p:spPr>
          <a:xfrm>
            <a:off x="4560985" y="2559817"/>
            <a:ext cx="8273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Курсы внеурочной деятельности «Тамбовщина – мои горизонты», «Профессии в деталях»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Отраслевые и профориентационные уроки (в сфере АПК, ИТ, строительства, транспорта, сервиса и туризма) </a:t>
            </a:r>
          </a:p>
        </p:txBody>
      </p:sp>
    </p:spTree>
    <p:extLst>
      <p:ext uri="{BB962C8B-B14F-4D97-AF65-F5344CB8AC3E}">
        <p14:creationId xmlns:p14="http://schemas.microsoft.com/office/powerpoint/2010/main" val="195539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6061B-763F-4670-BEAD-D8438E0F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9B035D-DCAE-406E-B6D1-B10F498B9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80690-5F32-4925-BA0F-3869372D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7500" r="23594" b="7963"/>
          <a:stretch/>
        </p:blipFill>
        <p:spPr>
          <a:xfrm>
            <a:off x="209550" y="158253"/>
            <a:ext cx="11772900" cy="66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05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1C5955E-02F4-4844-BD51-D923F2724E78}"/>
              </a:ext>
            </a:extLst>
          </p:cNvPr>
          <p:cNvGrpSpPr/>
          <p:nvPr/>
        </p:nvGrpSpPr>
        <p:grpSpPr>
          <a:xfrm>
            <a:off x="3482029" y="727115"/>
            <a:ext cx="8361803" cy="6086820"/>
            <a:chOff x="1586427" y="727115"/>
            <a:chExt cx="8361803" cy="608682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A19E426-2DCB-46CA-9611-DDC7CB633350}"/>
                </a:ext>
              </a:extLst>
            </p:cNvPr>
            <p:cNvGrpSpPr/>
            <p:nvPr/>
          </p:nvGrpSpPr>
          <p:grpSpPr>
            <a:xfrm>
              <a:off x="1586427" y="727115"/>
              <a:ext cx="8361803" cy="6086820"/>
              <a:chOff x="2787267" y="-583894"/>
              <a:chExt cx="7127914" cy="5045726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4BD4A55A-E3D7-4F48-96EE-3958E0431A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862" t="13011" r="18674" b="25784"/>
              <a:stretch/>
            </p:blipFill>
            <p:spPr>
              <a:xfrm>
                <a:off x="2787267" y="-583894"/>
                <a:ext cx="7127914" cy="4197427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01C53D6-BFB4-4438-A683-E2C2BA6FBE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862" t="52691" r="18674" b="34779"/>
              <a:stretch/>
            </p:blipFill>
            <p:spPr>
              <a:xfrm>
                <a:off x="2787267" y="3602516"/>
                <a:ext cx="7127914" cy="859316"/>
              </a:xfrm>
              <a:prstGeom prst="rect">
                <a:avLst/>
              </a:prstGeom>
            </p:spPr>
          </p:pic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56EA6B9-0F03-4E72-AADE-A1A24C285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84" b="84260"/>
            <a:stretch/>
          </p:blipFill>
          <p:spPr>
            <a:xfrm>
              <a:off x="2484604" y="4570334"/>
              <a:ext cx="503071" cy="9691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827B231-98DD-4F7C-88FF-435563431AF9}"/>
                </a:ext>
              </a:extLst>
            </p:cNvPr>
            <p:cNvSpPr/>
            <p:nvPr/>
          </p:nvSpPr>
          <p:spPr>
            <a:xfrm>
              <a:off x="2500479" y="5186501"/>
              <a:ext cx="503071" cy="11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3631054-152F-4D10-926C-B51D6E6A3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867" t="70644" r="84751" b="27325"/>
            <a:stretch/>
          </p:blipFill>
          <p:spPr>
            <a:xfrm>
              <a:off x="2500479" y="5176906"/>
              <a:ext cx="366546" cy="12375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D0A965-EA7C-465E-BD7C-EC93111D0466}"/>
              </a:ext>
            </a:extLst>
          </p:cNvPr>
          <p:cNvSpPr txBox="1"/>
          <p:nvPr/>
        </p:nvSpPr>
        <p:spPr>
          <a:xfrm>
            <a:off x="85726" y="44065"/>
            <a:ext cx="121062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КАЛЕНДАРНО-ТЕМАТИЧЕСКИЙ ПЛАН ЗАНЯТИЙ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КУРСА ВНЕУРОЧНОЙ ДЕЯТЕЛЬНОСТИ «РОССИЯ – МОИ ГОРИЗОНТЫ»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ВКЛЮЧЕНИЕМ РЕГИОНАЛЬНОГО КОМПОНЕНТА В 2025-2026 УЧЕБНОМ ГОДУ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71CC175-462A-4497-860B-4D5D94F4D050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  <a:effectLst/>
        </p:spPr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66212D-C0DE-43B6-888E-93E31B6AEDE1}"/>
              </a:ext>
            </a:extLst>
          </p:cNvPr>
          <p:cNvSpPr txBox="1"/>
          <p:nvPr/>
        </p:nvSpPr>
        <p:spPr>
          <a:xfrm>
            <a:off x="-29028" y="3708138"/>
            <a:ext cx="35110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https://ipk.68edu.ru/proekty/professionalnoe-samoopredelenie-obuchayushchikhsya/regionalnyy-aspekt/rossiya-moi-gorizonty-regionalnyy-komponent/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F078A-850E-4242-9626-5AD3D5DB1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61" y="1238153"/>
            <a:ext cx="2435833" cy="24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27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67A82-431B-458C-B304-0ABA02CB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74219-F32B-4003-A463-618B47A68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F4EBA-0B31-4F19-9F5B-BEC889B6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0" t="18474" r="13750" b="8273"/>
          <a:stretch/>
        </p:blipFill>
        <p:spPr>
          <a:xfrm>
            <a:off x="0" y="0"/>
            <a:ext cx="12192000" cy="6817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7FC9F-0BBD-4B0A-A7D2-4CC7F49F3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829" y="5750805"/>
            <a:ext cx="1041112" cy="1044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CFBA-056B-19F7-BB1F-CFACF52358BC}"/>
              </a:ext>
            </a:extLst>
          </p:cNvPr>
          <p:cNvSpPr txBox="1"/>
          <p:nvPr/>
        </p:nvSpPr>
        <p:spPr>
          <a:xfrm>
            <a:off x="7896408" y="6176963"/>
            <a:ext cx="576509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908050">
              <a:defRPr/>
            </a:pPr>
            <a:r>
              <a:rPr lang="ru-RU" sz="1050" spc="21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РЕГИОНАЛЬНЫЙ АСПЕКТ КУРСА ВНЕУРОЧНОЙ ДЕЯТЕЛЬНОСТИ «ТАМБОВЩИНА-МОИ ГОРИЗОНТЫ,17 УРОКОВ</a:t>
            </a:r>
            <a:endParaRPr lang="ru-RU" sz="1050" spc="16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86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51835-900A-422C-8702-715DB1BB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440DAA-FDC1-4237-B31D-3CB2C1BD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6E2F2D-0C04-4E58-AFDC-B9D57F7E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4" t="21296" r="13854" b="5324"/>
          <a:stretch/>
        </p:blipFill>
        <p:spPr>
          <a:xfrm>
            <a:off x="-1" y="0"/>
            <a:ext cx="12218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9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2E50D-DC41-40F6-BB01-EB972F2A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16DB13-6AB9-4CD1-97FE-FD7370A4C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51BD8-270D-4844-BAC0-89DAB943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8" t="17407" r="13750" b="99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8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1D54D-4EE7-4644-955D-E18D71C6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1A813-FBEE-4DE4-A294-05F144A03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653A6A-DC8E-41E6-A457-45479104D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22407" r="13750" b="5324"/>
          <a:stretch/>
        </p:blipFill>
        <p:spPr>
          <a:xfrm>
            <a:off x="190500" y="0"/>
            <a:ext cx="11993812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45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F529C-99EC-48C0-BD12-B897E90F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3E98C-666B-4005-8EBB-3C0E3BEFD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FE04A-7C7B-4F0E-8EF9-C5DCC1E8E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1" t="20884" r="13750" b="5324"/>
          <a:stretch/>
        </p:blipFill>
        <p:spPr>
          <a:xfrm>
            <a:off x="0" y="0"/>
            <a:ext cx="12192000" cy="68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57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C209EA0-D29E-A400-0579-B14FA3F383F3}"/>
              </a:ext>
            </a:extLst>
          </p:cNvPr>
          <p:cNvGraphicFramePr>
            <a:graphicFrameLocks noGrp="1"/>
          </p:cNvGraphicFramePr>
          <p:nvPr/>
        </p:nvGraphicFramePr>
        <p:xfrm>
          <a:off x="556702" y="109515"/>
          <a:ext cx="5256271" cy="6557988"/>
        </p:xfrm>
        <a:graphic>
          <a:graphicData uri="http://schemas.openxmlformats.org/drawingml/2006/table">
            <a:tbl>
              <a:tblPr/>
              <a:tblGrid>
                <a:gridCol w="1023905">
                  <a:extLst>
                    <a:ext uri="{9D8B030D-6E8A-4147-A177-3AD203B41FA5}">
                      <a16:colId xmlns:a16="http://schemas.microsoft.com/office/drawing/2014/main" val="3666855233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4066136761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543830220"/>
                    </a:ext>
                  </a:extLst>
                </a:gridCol>
              </a:tblGrid>
              <a:tr h="57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Компетенция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 (участник РЕГИОН)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305217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Агрономия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"СОШ №1" города Кирсанова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12438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Филиал МБОУ "Уваровщинская сош" в с. Калаис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65883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"Умётская агроинженерная школа"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894912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"Татановская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848427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069443"/>
                  </a:ext>
                </a:extLst>
              </a:tr>
              <a:tr h="5749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Веб-технологии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"Школа-ЭКОТЕХ" г. Котовска 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866405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ТОГАОУ "Школа №3 - Центр профнавигации и развития карьеры"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17751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№5 "Центр ИнТех"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40205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"Лицей №14 имени Заслуженного учителя Российской Федерации А.М. Кузьмина"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75539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СОШ 22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657006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647604"/>
                  </a:ext>
                </a:extLst>
              </a:tr>
              <a:tr h="10941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Ветеринария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"Комсомольская СОШ"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40869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"Никифоровская СОШ 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277312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"Татановская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4110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"Цнинская СОШ №2"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278704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74532"/>
                  </a:ext>
                </a:extLst>
              </a:tr>
              <a:tr h="5749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Лабораторный химический анализ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"Школа-ЭКОТЕХ" г. Котовска 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0791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"Лицей №14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26212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"СОШ №3 с УИОП" г. Котовска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89157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"Цнинская СОШ №2"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022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СОШ №1 с УГИОП (подали 5, выбирают)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616464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768062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экскурсионных услуг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18 имени Э.Д. Потапова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88443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7 г. Мичуринск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00365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№19 г. Мичуринска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629944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№1 г.Мичуринск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95192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120528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Поварское дело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№9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447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"Оборонинская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61029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ТОГАОУ "Школа №3 - Центр профнавигации и развития карьеры"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7982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31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900399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937715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Предпринимательство (Юниоры) 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"СОШ №5 "НТЦ ИМ.И.В.Мичурина"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804940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МБОУ"СОШ № 1(с УИОП)" Моршанск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3907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"Цнинская СОШ №2"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99248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"Татановская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341551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79511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Работы на токарных универсальных станках (Юниоры)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№5 "Центр ИнТех"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06215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"Школа-ЭКОТЕХ" г. Котовска 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82601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№2 Тамбов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1091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"Оборонинская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8161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FB85779-9EEA-ACC2-0F2D-1B8514E7EFB3}"/>
              </a:ext>
            </a:extLst>
          </p:cNvPr>
          <p:cNvGraphicFramePr>
            <a:graphicFrameLocks noGrp="1"/>
          </p:cNvGraphicFramePr>
          <p:nvPr/>
        </p:nvGraphicFramePr>
        <p:xfrm>
          <a:off x="6444343" y="730365"/>
          <a:ext cx="5256271" cy="6100218"/>
        </p:xfrm>
        <a:graphic>
          <a:graphicData uri="http://schemas.openxmlformats.org/drawingml/2006/table">
            <a:tbl>
              <a:tblPr/>
              <a:tblGrid>
                <a:gridCol w="1023905">
                  <a:extLst>
                    <a:ext uri="{9D8B030D-6E8A-4147-A177-3AD203B41FA5}">
                      <a16:colId xmlns:a16="http://schemas.microsoft.com/office/drawing/2014/main" val="3963186064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2874613017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3854767577"/>
                    </a:ext>
                  </a:extLst>
                </a:gridCol>
              </a:tblGrid>
              <a:tr h="57491">
                <a:tc rowSpan="5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Вожатская деятельность (Юниоры)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Оборонинская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0873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"Первомайская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68136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 Жердевская СОШ"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09624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2 им. Н. И.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Бореева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г. Моршанск 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988414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"Лицей г.Уварово им. А.И.Данилова"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943415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717753"/>
                  </a:ext>
                </a:extLst>
              </a:tr>
              <a:tr h="57491">
                <a:tc rowSpan="4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Реклама (Юниоры)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Староюрьевская СОШ 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8375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9 г. Мичуруинск 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97704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"СОШ №5 "НТЦ им. И.В. Мичурина"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39932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"Первомайская СОШ"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55532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129025"/>
                  </a:ext>
                </a:extLst>
              </a:tr>
              <a:tr h="57491">
                <a:tc rowSpan="5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Технологии моды (Юниоры)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№5 "Центр ИнТех"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24334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3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1953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№4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г.Рассказово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64362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Рассказовский филиал МБОУ Платоновская СОШ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4137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Нижнеспасский филиал МБОУ Верхнеспасской СОШ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812255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550325"/>
                  </a:ext>
                </a:extLst>
              </a:tr>
              <a:tr h="57491"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Туризм (Юниоры)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№9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7529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ТОГАОУ "Школа №3 - Центр профнавигации и развития карьеры"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54291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31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768241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20025"/>
                  </a:ext>
                </a:extLst>
              </a:tr>
              <a:tr h="57491">
                <a:tc rowSpan="8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Эксплуатация беспилотных авиационных систем (Юниоры)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№2 Тамбов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04537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№5 "Центр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ИнТех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966971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Оборонинская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СОШ"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10741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"Первомайская СОШ" (подали 5, выбирают)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12705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Уваровский кадетский корпус им.Св.Георгия Победоносца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674723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"СОШ №1 (с углубленным изучением отдельных предметов)" г. Моршанск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773848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"Лицей №14 имени Заслуженного учителя Российской Федерации А.М. Кузьмина"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4386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"Школа-ЭКОТЕХ" г. Котовска 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14930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99317"/>
                  </a:ext>
                </a:extLst>
              </a:tr>
              <a:tr h="57491">
                <a:tc rowSpan="5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Преподавание в младших классах (Юниоры)</a:t>
                      </a:r>
                    </a:p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"Цнинская СОШ №2"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638269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"Жердевская СОШ"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401141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2 им. Н. И. Бореева, г. Моршанск </a:t>
                      </a:r>
                    </a:p>
                  </a:txBody>
                  <a:tcPr marL="114" marR="114" marT="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081437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"Лицей г. Уварово им. А. И. Данилова"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09276"/>
                  </a:ext>
                </a:extLst>
              </a:tr>
              <a:tr h="5749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14" marR="114" marT="1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"Первомайская СОШ" учебный корпус № 1 имени Героя России А.В. Кондрашкина</a:t>
                      </a:r>
                    </a:p>
                  </a:txBody>
                  <a:tcPr marL="114" marR="114" marT="1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65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83463"/>
                  </a:ext>
                </a:extLst>
              </a:tr>
              <a:tr h="57491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" marR="114" marT="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114" marR="114" marT="11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14" marR="114" marT="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18762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9C49C6-11A3-B5AB-41BA-5475502F1432}"/>
              </a:ext>
            </a:extLst>
          </p:cNvPr>
          <p:cNvGraphicFramePr>
            <a:graphicFrameLocks noGrp="1"/>
          </p:cNvGraphicFramePr>
          <p:nvPr/>
        </p:nvGraphicFramePr>
        <p:xfrm>
          <a:off x="6444343" y="567024"/>
          <a:ext cx="5256271" cy="152514"/>
        </p:xfrm>
        <a:graphic>
          <a:graphicData uri="http://schemas.openxmlformats.org/drawingml/2006/table">
            <a:tbl>
              <a:tblPr/>
              <a:tblGrid>
                <a:gridCol w="1023905">
                  <a:extLst>
                    <a:ext uri="{9D8B030D-6E8A-4147-A177-3AD203B41FA5}">
                      <a16:colId xmlns:a16="http://schemas.microsoft.com/office/drawing/2014/main" val="3850304075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1933271862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3535382000"/>
                    </a:ext>
                  </a:extLst>
                </a:gridCol>
              </a:tblGrid>
              <a:tr h="57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Компетенция</a:t>
                      </a:r>
                    </a:p>
                  </a:txBody>
                  <a:tcPr marL="114" marR="114" marT="1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 (участник РЕГИОН)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114" marR="114" marT="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180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8692A2-5E4A-851B-C58A-97CBCBD85674}"/>
              </a:ext>
            </a:extLst>
          </p:cNvPr>
          <p:cNvSpPr txBox="1"/>
          <p:nvPr/>
        </p:nvSpPr>
        <p:spPr>
          <a:xfrm>
            <a:off x="6688183" y="104503"/>
            <a:ext cx="53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ОО         76 человек          14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88976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Прямоугольник 35"/>
          <p:cNvSpPr/>
          <p:nvPr/>
        </p:nvSpPr>
        <p:spPr>
          <a:xfrm>
            <a:off x="2076120" y="-558720"/>
            <a:ext cx="8477280" cy="266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260" b="0" i="0" u="none" strike="noStrike" kern="1200" cap="all" spc="0" normalizeH="0" baseline="0" noProof="0">
              <a:ln>
                <a:noFill/>
              </a:ln>
              <a:solidFill>
                <a:srgbClr val="7700D0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33" name="TextBox 6"/>
          <p:cNvSpPr/>
          <p:nvPr/>
        </p:nvSpPr>
        <p:spPr>
          <a:xfrm>
            <a:off x="77040" y="204760"/>
            <a:ext cx="1219752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МОДЕЛЬ ПОСТРОЕНИЯ УСКОРЕННОЙ ОБРАЗОВАТЕЛЬНОЙ ТРАЕКТОРИИ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4" name="Прямоугольник 7"/>
          <p:cNvSpPr/>
          <p:nvPr/>
        </p:nvSpPr>
        <p:spPr>
          <a:xfrm>
            <a:off x="3039480" y="2714400"/>
            <a:ext cx="6279120" cy="1910160"/>
          </a:xfrm>
          <a:prstGeom prst="rect">
            <a:avLst/>
          </a:prstGeom>
          <a:solidFill>
            <a:schemeClr val="bg1"/>
          </a:solidFill>
          <a:ln w="31750">
            <a:solidFill>
              <a:srgbClr val="EE90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97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Среднее профессиональное образование</a:t>
            </a: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5" name="Rectangle"/>
          <p:cNvSpPr/>
          <p:nvPr/>
        </p:nvSpPr>
        <p:spPr>
          <a:xfrm>
            <a:off x="2000160" y="5055480"/>
            <a:ext cx="3448800" cy="1590120"/>
          </a:xfrm>
          <a:prstGeom prst="rect">
            <a:avLst/>
          </a:prstGeom>
          <a:solidFill>
            <a:srgbClr val="FFFFFF"/>
          </a:solidFill>
          <a:ln w="38100">
            <a:solidFill>
              <a:srgbClr val="D15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200880" marR="0" lvl="0" indent="-200880" algn="l" defTabSz="32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8-9 классы 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2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26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(предпрофильная подготовка)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32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>
                <a:tab pos="0" algn="l"/>
              </a:tabLst>
              <a:defRPr/>
            </a:pPr>
            <a:r>
              <a:rPr kumimoji="0" lang="ru-RU" sz="126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9 классов (основное общее) 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32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>
                <a:tab pos="0" algn="l"/>
              </a:tabLst>
              <a:defRPr/>
            </a:pPr>
            <a:r>
              <a:rPr kumimoji="0" lang="ru-RU" sz="126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10-11 классы (профильное обучение)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2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26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Профильные предпрофессиональные классы (инженерные, психолого-педагогические, агроклассы, ИТ-классы, медицинские, др.)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6" name="10-11 классы (профильное обучение)…"/>
          <p:cNvSpPr/>
          <p:nvPr/>
        </p:nvSpPr>
        <p:spPr>
          <a:xfrm>
            <a:off x="4697280" y="5590440"/>
            <a:ext cx="3161520" cy="26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6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+mn-cs"/>
            </a:endParaRPr>
          </a:p>
        </p:txBody>
      </p:sp>
      <p:sp>
        <p:nvSpPr>
          <p:cNvPr id="2837" name="Text Box 30"/>
          <p:cNvSpPr/>
          <p:nvPr/>
        </p:nvSpPr>
        <p:spPr>
          <a:xfrm>
            <a:off x="6252840" y="5006160"/>
            <a:ext cx="4531680" cy="1686960"/>
          </a:xfrm>
          <a:prstGeom prst="rect">
            <a:avLst/>
          </a:prstGeom>
          <a:solidFill>
            <a:srgbClr val="FFFFFF"/>
          </a:solidFill>
          <a:ln w="38100">
            <a:solidFill>
              <a:srgbClr val="D15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Дополнительное образование  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Творческие проектные лаборатории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Научно-техническое творчество детей и молодежи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Чемпионаты профмастерства «Профессионалы», «Абилимпикс», «АГРОНТРИ», олимпиада НТИ и др.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Профессиональные пробы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Профессиональная подготовка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Опережающее освоение дисциплин СПО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880" marR="0" lvl="0" indent="-200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3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260" b="1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Опережающее освоение модулей программ  СПО</a:t>
            </a:r>
            <a:endParaRPr kumimoji="0" lang="ru-RU" sz="12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8" name="Rectangle"/>
          <p:cNvSpPr/>
          <p:nvPr/>
        </p:nvSpPr>
        <p:spPr>
          <a:xfrm>
            <a:off x="3193920" y="3205080"/>
            <a:ext cx="2590200" cy="451800"/>
          </a:xfrm>
          <a:prstGeom prst="rect">
            <a:avLst/>
          </a:prstGeom>
          <a:solidFill>
            <a:srgbClr val="EBEBE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4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ИУП по программе освоения профессии СПО</a:t>
            </a: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9" name="Rectangle"/>
          <p:cNvSpPr/>
          <p:nvPr/>
        </p:nvSpPr>
        <p:spPr>
          <a:xfrm>
            <a:off x="6327720" y="3219120"/>
            <a:ext cx="2718720" cy="450000"/>
          </a:xfrm>
          <a:prstGeom prst="rect">
            <a:avLst/>
          </a:prstGeom>
          <a:solidFill>
            <a:srgbClr val="EBEBE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54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ИУП по программе освоения специальности СПО</a:t>
            </a: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40" name="Прямая соединительная линия 18"/>
          <p:cNvCxnSpPr/>
          <p:nvPr/>
        </p:nvCxnSpPr>
        <p:spPr>
          <a:xfrm>
            <a:off x="2058480" y="4794840"/>
            <a:ext cx="8323920" cy="720"/>
          </a:xfrm>
          <a:prstGeom prst="straightConnector1">
            <a:avLst/>
          </a:prstGeom>
          <a:ln w="25400">
            <a:solidFill>
              <a:srgbClr val="000000"/>
            </a:solidFill>
            <a:miter/>
          </a:ln>
        </p:spPr>
      </p:cxnSp>
      <p:sp>
        <p:nvSpPr>
          <p:cNvPr id="2841" name="Плюс 20"/>
          <p:cNvSpPr/>
          <p:nvPr/>
        </p:nvSpPr>
        <p:spPr>
          <a:xfrm>
            <a:off x="5549760" y="5475240"/>
            <a:ext cx="493200" cy="496800"/>
          </a:xfrm>
          <a:prstGeom prst="mathPlus">
            <a:avLst>
              <a:gd name="adj1" fmla="val 23520"/>
            </a:avLst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42" name="Прямоугольник 21"/>
          <p:cNvSpPr/>
          <p:nvPr/>
        </p:nvSpPr>
        <p:spPr>
          <a:xfrm>
            <a:off x="4813560" y="1485720"/>
            <a:ext cx="2502000" cy="971280"/>
          </a:xfrm>
          <a:prstGeom prst="rect">
            <a:avLst/>
          </a:prstGeom>
          <a:pattFill prst="openDmnd">
            <a:fgClr>
              <a:srgbClr val="EE9012"/>
            </a:fgClr>
            <a:bgClr>
              <a:srgbClr val="FFFFFF"/>
            </a:bgClr>
          </a:pattFill>
          <a:ln w="12700">
            <a:solidFill>
              <a:srgbClr val="C1D7F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97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Рынок труда</a:t>
            </a: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43" name="Picture 5"/>
          <p:cNvPicPr/>
          <p:nvPr/>
        </p:nvPicPr>
        <p:blipFill>
          <a:blip r:embed="rId2"/>
          <a:stretch/>
        </p:blipFill>
        <p:spPr>
          <a:xfrm>
            <a:off x="5684760" y="1861920"/>
            <a:ext cx="697680" cy="69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44" name="Стрелка вправо 13"/>
          <p:cNvSpPr/>
          <p:nvPr/>
        </p:nvSpPr>
        <p:spPr>
          <a:xfrm rot="16200000">
            <a:off x="5887800" y="2310120"/>
            <a:ext cx="286560" cy="5914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1750">
            <a:solidFill>
              <a:srgbClr val="EE9012"/>
            </a:solidFill>
            <a:round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45" name="Прямоугольник 25"/>
          <p:cNvSpPr/>
          <p:nvPr/>
        </p:nvSpPr>
        <p:spPr>
          <a:xfrm>
            <a:off x="3493080" y="3966480"/>
            <a:ext cx="5142960" cy="309600"/>
          </a:xfrm>
          <a:prstGeom prst="rect">
            <a:avLst/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46" name="Двойная стрелка вверх/вниз 27"/>
          <p:cNvSpPr/>
          <p:nvPr/>
        </p:nvSpPr>
        <p:spPr>
          <a:xfrm>
            <a:off x="5875200" y="3884760"/>
            <a:ext cx="312480" cy="495360"/>
          </a:xfrm>
          <a:prstGeom prst="upDownArrow">
            <a:avLst>
              <a:gd name="adj1" fmla="val 50000"/>
              <a:gd name="adj2" fmla="val 59989"/>
            </a:avLst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47" name="Прямоугольник 29"/>
          <p:cNvSpPr/>
          <p:nvPr/>
        </p:nvSpPr>
        <p:spPr>
          <a:xfrm>
            <a:off x="2233800" y="914400"/>
            <a:ext cx="7908840" cy="370800"/>
          </a:xfrm>
          <a:prstGeom prst="rect">
            <a:avLst/>
          </a:prstGeom>
          <a:solidFill>
            <a:schemeClr val="bg1"/>
          </a:solidFill>
          <a:ln w="31750">
            <a:solidFill>
              <a:srgbClr val="EE90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970" b="0" i="0" u="none" strike="noStrike" kern="1200" cap="none" spc="0" normalizeH="0" baseline="0" noProof="0">
                <a:ln>
                  <a:noFill/>
                </a:ln>
                <a:solidFill>
                  <a:srgbClr val="00003D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</a:rPr>
              <a:t>Высшее образование</a:t>
            </a:r>
            <a:endParaRPr kumimoji="0" lang="ru-RU" sz="1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8" name="Стрелка вверх 32"/>
          <p:cNvSpPr/>
          <p:nvPr/>
        </p:nvSpPr>
        <p:spPr>
          <a:xfrm>
            <a:off x="2413440" y="2415240"/>
            <a:ext cx="239400" cy="3693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49" name="Стрелка вверх 38"/>
          <p:cNvSpPr/>
          <p:nvPr/>
        </p:nvSpPr>
        <p:spPr>
          <a:xfrm>
            <a:off x="9573480" y="2431080"/>
            <a:ext cx="239400" cy="3693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50" name="Прямоугольник 36"/>
          <p:cNvSpPr/>
          <p:nvPr/>
        </p:nvSpPr>
        <p:spPr>
          <a:xfrm>
            <a:off x="8625240" y="3902400"/>
            <a:ext cx="1124280" cy="309600"/>
          </a:xfrm>
          <a:prstGeom prst="rect">
            <a:avLst/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51" name="Прямоугольник 37"/>
          <p:cNvSpPr/>
          <p:nvPr/>
        </p:nvSpPr>
        <p:spPr>
          <a:xfrm>
            <a:off x="2477160" y="3895560"/>
            <a:ext cx="1124280" cy="309600"/>
          </a:xfrm>
          <a:prstGeom prst="rect">
            <a:avLst/>
          </a:prstGeom>
          <a:solidFill>
            <a:srgbClr val="EE901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5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</a:endParaRPr>
          </a:p>
        </p:txBody>
      </p:sp>
      <p:sp>
        <p:nvSpPr>
          <p:cNvPr id="2852" name="Индивидуальная траектория освоения образовательной программы"/>
          <p:cNvSpPr/>
          <p:nvPr/>
        </p:nvSpPr>
        <p:spPr>
          <a:xfrm>
            <a:off x="2738520" y="3921480"/>
            <a:ext cx="6813000" cy="326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67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Индивидуальная траектория освоения образовательной программы</a:t>
            </a:r>
            <a:endParaRPr kumimoji="0" lang="ru-RU" sz="16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3" name="Прямоугольник: скругленные углы 42"/>
          <p:cNvSpPr/>
          <p:nvPr/>
        </p:nvSpPr>
        <p:spPr>
          <a:xfrm>
            <a:off x="1415880" y="4941000"/>
            <a:ext cx="9947880" cy="18360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EF56C64-86EC-40F3-9872-7B5B2D1E54DB}"/>
              </a:ext>
            </a:extLst>
          </p:cNvPr>
          <p:cNvSpPr/>
          <p:nvPr/>
        </p:nvSpPr>
        <p:spPr>
          <a:xfrm>
            <a:off x="430200" y="945360"/>
            <a:ext cx="795600" cy="99000"/>
          </a:xfrm>
          <a:custGeom>
            <a:avLst/>
            <a:gdLst>
              <a:gd name="textAreaLeft" fmla="*/ 0 w 795600"/>
              <a:gd name="textAreaRight" fmla="*/ 796320 w 795600"/>
              <a:gd name="textAreaTop" fmla="*/ 0 h 99000"/>
              <a:gd name="textAreaBottom" fmla="*/ 99720 h 99000"/>
            </a:gdLst>
            <a:ahLst/>
            <a:cxnLst/>
            <a:rect l="textAreaLeft" t="textAreaTop" r="textAreaRight" b="textAreaBottom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09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25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BE90533-9A96-4163-A8F0-2FBBF651BFBA}"/>
              </a:ext>
            </a:extLst>
          </p:cNvPr>
          <p:cNvGrpSpPr/>
          <p:nvPr/>
        </p:nvGrpSpPr>
        <p:grpSpPr>
          <a:xfrm>
            <a:off x="-1" y="-130627"/>
            <a:ext cx="12192001" cy="6988628"/>
            <a:chOff x="-1" y="-130627"/>
            <a:chExt cx="12192001" cy="698862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67FC6C3-7EEA-4C6A-90B0-E6F938F3C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00" y="-101600"/>
              <a:ext cx="6959600" cy="69596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54" y="5280085"/>
              <a:ext cx="1997007" cy="8028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96E3358-83E3-4868-ADDB-CED923A3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978" y="5354526"/>
              <a:ext cx="1994034" cy="641830"/>
            </a:xfrm>
            <a:prstGeom prst="rect">
              <a:avLst/>
            </a:prstGeom>
          </p:spPr>
        </p:pic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DA985716-E0C7-4108-BB29-3E8208AAE252}"/>
                </a:ext>
              </a:extLst>
            </p:cNvPr>
            <p:cNvSpPr/>
            <p:nvPr/>
          </p:nvSpPr>
          <p:spPr>
            <a:xfrm>
              <a:off x="5219700" y="3947887"/>
              <a:ext cx="2487386" cy="291011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528A6B0-74FF-47E6-BC6E-48B660373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8279"/>
            <a:stretch/>
          </p:blipFill>
          <p:spPr>
            <a:xfrm>
              <a:off x="-1" y="-130627"/>
              <a:ext cx="8708571" cy="44509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E3D69F-202D-17F2-D3DF-E8B0E1F4D6F9}"/>
                </a:ext>
              </a:extLst>
            </p:cNvPr>
            <p:cNvSpPr txBox="1"/>
            <p:nvPr/>
          </p:nvSpPr>
          <p:spPr>
            <a:xfrm>
              <a:off x="254119" y="775115"/>
              <a:ext cx="610235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СПАСИБО ЗА ВНИМАНИЕ!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6C2137-9A63-4CEF-8F5D-B635EB9410AC}"/>
              </a:ext>
            </a:extLst>
          </p:cNvPr>
          <p:cNvSpPr txBox="1"/>
          <p:nvPr/>
        </p:nvSpPr>
        <p:spPr>
          <a:xfrm>
            <a:off x="232354" y="1859980"/>
            <a:ext cx="6102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Тамбовское областное государственное образовательное автономное учреждение дополнительного профессионального образования «Институт повышения квалификации работников образования»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Юридический адрес: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392000 г. Тамбов, ул. Советская, 108/8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Телефон/факс: приемная (4752) 63-05-09,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факс (4752) 63-05-08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Электронная почта: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toipkro@obraz.tambov.gov.ru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Сайт: http://ipk.68edu.ru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C6516A-4440-488B-8556-4AA95D4E0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840" y="4907278"/>
            <a:ext cx="1475360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0292" y="94544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195" y="2940715"/>
            <a:ext cx="3997171" cy="599911"/>
          </a:xfrm>
          <a:prstGeom prst="rect">
            <a:avLst/>
          </a:prstGeom>
        </p:spPr>
        <p:txBody>
          <a:bodyPr vert="horz" wrap="square" lIns="0" tIns="90490" rIns="0" bIns="0" rtlCol="0">
            <a:spAutoFit/>
          </a:bodyPr>
          <a:lstStyle/>
          <a:p>
            <a:pPr marL="0" marR="127456" lvl="0" indent="0" algn="ctr" defTabSz="914400" rtl="0" eaLnBrk="1" fontAlgn="auto" latinLnBrk="0" hangingPunct="1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АГРО</a:t>
            </a:r>
            <a:r>
              <a:rPr kumimoji="0" lang="ru-RU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ТЕХ</a:t>
            </a:r>
            <a:r>
              <a:rPr kumimoji="0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- 46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ПАРТНЕРЫ:</a:t>
            </a:r>
            <a:r>
              <a:rPr kumimoji="0" sz="1152" b="1" i="0" u="none" strike="noStrike" kern="1200" cap="none" spc="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МИЧГАУ,</a:t>
            </a:r>
            <a:r>
              <a:rPr kumimoji="0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ru-RU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РОС</a:t>
            </a:r>
            <a:r>
              <a:rPr kumimoji="0" sz="1152" b="1" i="0" u="none" strike="noStrike" kern="120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СЕЛЬХОЗБАНК</a:t>
            </a:r>
            <a:r>
              <a:rPr kumimoji="0" lang="ru-RU" sz="1152" b="1" i="0" u="none" strike="noStrike" kern="120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ПРЕДПРИЯТИЯ АПК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170571" y="5524144"/>
            <a:ext cx="3997171" cy="776814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-33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КОРПОРАТИВНЫЕ</a:t>
            </a:r>
            <a:r>
              <a:rPr kumimoji="0" lang="ru-RU" sz="1819" b="0" i="0" u="none" strike="noStrike" kern="1200" cap="none" spc="-24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 - 10</a:t>
            </a:r>
            <a:endParaRPr kumimoji="0" lang="ru-RU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283792" marR="0" lvl="0" indent="0" algn="ctr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ПАРТНЕРЫ:</a:t>
            </a:r>
            <a:r>
              <a:rPr kumimoji="0" lang="ru-RU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ru-RU" sz="1152" b="1" i="0" u="none" strike="noStrike" kern="120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ПАО «ЭЛЕКТРОПРИБОР», АО ЗАВКОМ, ПО «АГРОТЕХ», АО ТАГАТ, АВТОДОР, РОССЕЛЬХОЗБАНК </a:t>
            </a:r>
            <a:endParaRPr kumimoji="0" lang="ru-RU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5975" y="2991590"/>
            <a:ext cx="2777856" cy="599522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19" b="0" i="0" u="none" strike="noStrike" kern="1200" cap="none" spc="15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ИНЖЕНЕРНЫЕ</a:t>
            </a:r>
            <a:r>
              <a:rPr kumimoji="0" sz="1819" b="0" i="0" u="none" strike="noStrike" kern="1200" cap="none" spc="-30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- 59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ПАРТНЕРЫ:</a:t>
            </a:r>
            <a:r>
              <a:rPr kumimoji="0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-21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ТГТУ,</a:t>
            </a: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СОЮЗМАШ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95" y="1140855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bject 29"/>
          <p:cNvSpPr txBox="1"/>
          <p:nvPr/>
        </p:nvSpPr>
        <p:spPr>
          <a:xfrm>
            <a:off x="5274925" y="3049646"/>
            <a:ext cx="9162044" cy="512511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19638" marR="0" lvl="0" indent="0" algn="ctr" defTabSz="914400" rtl="0" eaLnBrk="1" fontAlgn="auto" latinLnBrk="0" hangingPunct="1">
              <a:lnSpc>
                <a:spcPts val="15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-33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ПСИХОЛОГО-</a:t>
            </a:r>
            <a:r>
              <a:rPr kumimoji="0" sz="1819" b="0" i="0" u="none" strike="noStrike" kern="1200" cap="none" spc="-33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ПЕДАГОГИЧЕСКИЕ</a:t>
            </a:r>
            <a:r>
              <a:rPr kumimoji="0" lang="ru-RU" sz="1819" b="0" i="0" u="none" strike="noStrike" kern="1200" cap="none" spc="-33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- 67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7701" marR="0" lvl="0" indent="0" algn="ctr" defTabSz="914400" rtl="0" eaLnBrk="1" fontAlgn="auto" latinLnBrk="0" hangingPunct="1">
              <a:lnSpc>
                <a:spcPts val="15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ПАРТНЕРЫ:</a:t>
            </a:r>
            <a:r>
              <a:rPr kumimoji="0" sz="1152" b="1" i="0" u="none" strike="noStrike" kern="1200" cap="none" spc="12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ТГУ,</a:t>
            </a:r>
            <a:r>
              <a:rPr kumimoji="0" sz="1152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МИЧГАУ,</a:t>
            </a:r>
            <a:r>
              <a:rPr kumimoji="0" sz="1152" b="1" i="0" u="none" strike="noStrike" kern="1200" cap="none" spc="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ПЕД.</a:t>
            </a:r>
            <a:r>
              <a:rPr kumimoji="0" sz="1152" b="1" i="0" u="none" strike="noStrike" kern="1200" cap="none" spc="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КОЛЛЕДЖ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5">
            <a:extLst>
              <a:ext uri="{FF2B5EF4-FFF2-40B4-BE49-F238E27FC236}">
                <a16:creationId xmlns:a16="http://schemas.microsoft.com/office/drawing/2014/main" id="{EC7C685F-CDFF-49F7-9CAB-5EF2233F54BE}"/>
              </a:ext>
            </a:extLst>
          </p:cNvPr>
          <p:cNvSpPr txBox="1">
            <a:spLocks/>
          </p:cNvSpPr>
          <p:nvPr/>
        </p:nvSpPr>
        <p:spPr>
          <a:xfrm>
            <a:off x="-170571" y="73963"/>
            <a:ext cx="12386151" cy="883541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A3E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ПРИОРИТЕТНЫЕ МОДЕЛИ ПРОФИЛЬНЫХ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ПРЕДПРОФЕССИОНАЛЬНЫХ КЛАССОВ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6E1CDC2-F2DA-4D88-B343-4D0617F90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144521" y="3781205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http://www.licey-36.drzd.ru/up/news/article/190731_4285.jpg">
            <a:extLst>
              <a:ext uri="{FF2B5EF4-FFF2-40B4-BE49-F238E27FC236}">
                <a16:creationId xmlns:a16="http://schemas.microsoft.com/office/drawing/2014/main" id="{52B5751D-B98E-47F5-A691-C7C6CABA1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t="21807" r="36502" b="13884"/>
          <a:stretch/>
        </p:blipFill>
        <p:spPr bwMode="auto">
          <a:xfrm>
            <a:off x="4381741" y="1143186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E2CC6C-2A71-47DC-9392-53A2EB11A1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179585" y="1191590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bject 6"/>
          <p:cNvSpPr txBox="1"/>
          <p:nvPr/>
        </p:nvSpPr>
        <p:spPr>
          <a:xfrm>
            <a:off x="8846591" y="4787918"/>
            <a:ext cx="4213775" cy="828563"/>
          </a:xfrm>
          <a:prstGeom prst="rect">
            <a:avLst/>
          </a:prstGeom>
        </p:spPr>
        <p:txBody>
          <a:bodyPr vert="horz" wrap="square" lIns="0" tIns="90490" rIns="0" bIns="0" rtlCol="0">
            <a:spAutoFit/>
          </a:bodyPr>
          <a:lstStyle/>
          <a:p>
            <a:pPr marL="0" marR="9126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ИТ-КЛАССЫ - 4, </a:t>
            </a:r>
          </a:p>
          <a:p>
            <a:pPr marL="0" marR="9126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19" b="0" i="0" u="none" strike="noStrike" kern="1200" cap="none" spc="-27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АКАДЕМИЯ</a:t>
            </a:r>
            <a:r>
              <a:rPr kumimoji="0" sz="1819" b="0" i="0" u="none" strike="noStrike" kern="1200" cap="none" spc="-12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3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ИИ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ПАРТНЕРЫ:</a:t>
            </a:r>
            <a:r>
              <a:rPr kumimoji="0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ru-RU" sz="1152" b="1" i="0" u="none" strike="noStrike" kern="1200" cap="none" spc="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ТГУ, </a:t>
            </a:r>
            <a:r>
              <a:rPr kumimoji="0" sz="1152" b="1" i="0" u="none" strike="noStrike" kern="120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МИЧГАУ,</a:t>
            </a:r>
            <a:r>
              <a:rPr kumimoji="0" sz="1152" b="1" i="0" u="none" strike="noStrike" kern="1200" cap="none" spc="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sz="1152" b="1" i="0" u="none" strike="noStrike" kern="1200" cap="none" spc="-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СБЕРБАНК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4B3EA7-298A-4163-91F1-05807A6C4A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16685"/>
          <a:stretch/>
        </p:blipFill>
        <p:spPr>
          <a:xfrm>
            <a:off x="4489206" y="3801539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E607A0-7DEB-4301-AA03-5263D1555D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8224354" y="3808877"/>
            <a:ext cx="1800000" cy="1800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A8E2E1-BE8E-465F-AC37-9162D7C07331}"/>
              </a:ext>
            </a:extLst>
          </p:cNvPr>
          <p:cNvSpPr txBox="1"/>
          <p:nvPr/>
        </p:nvSpPr>
        <p:spPr>
          <a:xfrm>
            <a:off x="1946221" y="1069922"/>
            <a:ext cx="24646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12+2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муниципальных образований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г.Мичуринск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Инжавинский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Кирсановский, Мордовский, Мичуринский, Никифоровский, Пичаевский, Петровский, Рассказовский, Сампурский, Сосновский, Тамбовский, Токаревский,  Умётский МО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Моршанский, Рассказовский МО (2026г)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CD48F-6C9B-4AB7-8CEF-0D9C85D270F8}"/>
              </a:ext>
            </a:extLst>
          </p:cNvPr>
          <p:cNvSpPr txBox="1"/>
          <p:nvPr/>
        </p:nvSpPr>
        <p:spPr>
          <a:xfrm>
            <a:off x="6248016" y="1140855"/>
            <a:ext cx="184330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муниципальных образований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г.Тамбов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г.Мичуринск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г.Моршанск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г.Котовск, 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г.Рассказово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Кирсановский, Мордовский, Сосновский, Первомайский, Староюрьевский МО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D8BA8928-4D07-4DB6-AFDB-E255A8B79C0A}"/>
              </a:ext>
            </a:extLst>
          </p:cNvPr>
          <p:cNvSpPr txBox="1"/>
          <p:nvPr/>
        </p:nvSpPr>
        <p:spPr>
          <a:xfrm>
            <a:off x="1068965" y="6200427"/>
            <a:ext cx="4320241" cy="599522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15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КАДЕТСКИЕ</a:t>
            </a:r>
            <a:r>
              <a:rPr kumimoji="0" sz="1819" b="0" i="0" u="none" strike="noStrike" kern="1200" cap="none" spc="-30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- 29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г.Тамбов</a:t>
            </a: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(</a:t>
            </a: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подведы</a:t>
            </a: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МОиНТО</a:t>
            </a: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), </a:t>
            </a: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г.Уварово</a:t>
            </a: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Знаменский МО 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52CBF-C4F1-431E-A5B1-DB874FD086E5}"/>
              </a:ext>
            </a:extLst>
          </p:cNvPr>
          <p:cNvSpPr txBox="1"/>
          <p:nvPr/>
        </p:nvSpPr>
        <p:spPr>
          <a:xfrm>
            <a:off x="10026054" y="955622"/>
            <a:ext cx="223558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муниципальных образования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(17 МО и 6 ГО),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где с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озданы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психолого-педагогические классы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муниципальных образований,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где отсутствуют психолого-педагогические классы: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г.Котовск, Бондарский, Мичуринский, Моршанский, Пичаевский, Токаревский, Уваровский МО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C20332-4317-4AF1-BFE9-DC810384FED4}"/>
              </a:ext>
            </a:extLst>
          </p:cNvPr>
          <p:cNvSpPr txBox="1"/>
          <p:nvPr/>
        </p:nvSpPr>
        <p:spPr>
          <a:xfrm>
            <a:off x="1969424" y="3906409"/>
            <a:ext cx="175637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муниципальных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г.Тамбов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г.Мичуринск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Мичуринский МО</a:t>
            </a: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5485FE1E-CEEF-42EC-8334-5EF92F4A71E6}"/>
              </a:ext>
            </a:extLst>
          </p:cNvPr>
          <p:cNvSpPr txBox="1"/>
          <p:nvPr/>
        </p:nvSpPr>
        <p:spPr>
          <a:xfrm>
            <a:off x="8091323" y="5575233"/>
            <a:ext cx="3739109" cy="370933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15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КОСМИЧЕСКИЕ</a:t>
            </a:r>
            <a:r>
              <a:rPr kumimoji="0" sz="1819" b="0" i="0" u="none" strike="noStrike" kern="1200" cap="none" spc="-30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– 2    </a:t>
            </a: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г.Тамбов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E306E1C2-09CB-4D02-B3ED-5A685D156373}"/>
              </a:ext>
            </a:extLst>
          </p:cNvPr>
          <p:cNvSpPr txBox="1"/>
          <p:nvPr/>
        </p:nvSpPr>
        <p:spPr>
          <a:xfrm>
            <a:off x="3567317" y="5512205"/>
            <a:ext cx="3920573" cy="599522"/>
          </a:xfrm>
          <a:prstGeom prst="rect">
            <a:avLst/>
          </a:prstGeom>
        </p:spPr>
        <p:txBody>
          <a:bodyPr vert="horz" wrap="square" lIns="0" tIns="9010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15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МЕДИЦИНСКИЕ</a:t>
            </a:r>
            <a:r>
              <a:rPr kumimoji="0" sz="1819" b="0" i="0" u="none" strike="noStrike" kern="1200" cap="none" spc="-30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</a:t>
            </a:r>
            <a:r>
              <a:rPr kumimoji="0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</a:t>
            </a: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 - 27</a:t>
            </a:r>
            <a:endParaRPr kumimoji="0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г.Тамбов, </a:t>
            </a:r>
            <a:r>
              <a:rPr kumimoji="0" lang="ru-RU" sz="1152" b="1" i="0" u="none" strike="noStrike" kern="1200" cap="none" spc="3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г.Моршанск</a:t>
            </a: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Жердевский, Сосновский</a:t>
            </a:r>
            <a:endParaRPr kumimoji="0" sz="11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E9CE11-6C90-4E1A-A26D-EFE09B3058EF}"/>
              </a:ext>
            </a:extLst>
          </p:cNvPr>
          <p:cNvSpPr txBox="1"/>
          <p:nvPr/>
        </p:nvSpPr>
        <p:spPr>
          <a:xfrm>
            <a:off x="10137880" y="3942541"/>
            <a:ext cx="2235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23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муниципальных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г.Тамбов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Сосновский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CA2143-4ED5-400B-BEB2-D3CFDCAD2FFF}"/>
              </a:ext>
            </a:extLst>
          </p:cNvPr>
          <p:cNvSpPr txBox="1"/>
          <p:nvPr/>
        </p:nvSpPr>
        <p:spPr>
          <a:xfrm>
            <a:off x="4495975" y="6168233"/>
            <a:ext cx="6872432" cy="726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19" b="0" i="0" u="none" strike="noStrike" kern="1200" cap="none" spc="-36" normalizeH="0" baseline="0" noProof="0" dirty="0">
                <a:ln>
                  <a:noFill/>
                </a:ln>
                <a:solidFill>
                  <a:srgbClr val="00A3E6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Sans Serif"/>
              </a:rPr>
              <a:t>КЛАССЫ В СФЕРЕ ТУРИЗМА И ГОСТЕПРИМСТВА  - 5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ПАРТНЕРЫ: КТОПИС, ТГУ, Ассоциация развития туризма Тамбовской области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2" b="1" i="0" u="none" strike="noStrike" kern="1200" cap="none" spc="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г.Тамбов, Мордовский МО</a:t>
            </a:r>
            <a:endParaRPr kumimoji="0" lang="ru-RU" sz="18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icrosoft Sans Serif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50860" y="5912551"/>
            <a:ext cx="3107774" cy="269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2" b="1" spc="3" dirty="0">
                <a:solidFill>
                  <a:srgbClr val="252525"/>
                </a:solidFill>
                <a:cs typeface="Arial"/>
              </a:rPr>
              <a:t>ПАРТНЕРЫ:</a:t>
            </a:r>
            <a:r>
              <a:rPr lang="ru-RU" sz="1152" b="1" spc="9" dirty="0">
                <a:solidFill>
                  <a:srgbClr val="252525"/>
                </a:solidFill>
                <a:cs typeface="Arial"/>
              </a:rPr>
              <a:t> Корпорация «</a:t>
            </a:r>
            <a:r>
              <a:rPr lang="ru-RU" sz="1152" b="1" spc="9" dirty="0" err="1">
                <a:solidFill>
                  <a:srgbClr val="252525"/>
                </a:solidFill>
                <a:cs typeface="Arial"/>
              </a:rPr>
              <a:t>Роскосмос</a:t>
            </a:r>
            <a:r>
              <a:rPr lang="ru-RU" sz="1152" b="1" spc="9" dirty="0">
                <a:solidFill>
                  <a:srgbClr val="252525"/>
                </a:solidFill>
                <a:cs typeface="Arial"/>
              </a:rPr>
              <a:t>», ТГТ</a:t>
            </a:r>
            <a:r>
              <a:rPr lang="ru-RU" sz="1152" b="1" spc="-30" dirty="0">
                <a:solidFill>
                  <a:srgbClr val="252525"/>
                </a:solidFill>
                <a:cs typeface="Arial"/>
              </a:rPr>
              <a:t>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18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3"/>
          <p:cNvSpPr txBox="1"/>
          <p:nvPr/>
        </p:nvSpPr>
        <p:spPr>
          <a:xfrm>
            <a:off x="-33562" y="822417"/>
            <a:ext cx="40499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34199"/>
                </a:solidFill>
                <a:effectLst/>
                <a:uLnTx/>
                <a:uFillTx/>
                <a:ea typeface="+mn-ea"/>
                <a:cs typeface="+mn-cs"/>
              </a:rPr>
              <a:t>Специфика  социально-экономического развития региона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63"/>
          <p:cNvSpPr txBox="1"/>
          <p:nvPr/>
        </p:nvSpPr>
        <p:spPr>
          <a:xfrm>
            <a:off x="5065031" y="807760"/>
            <a:ext cx="636196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34199"/>
                </a:solidFill>
                <a:effectLst/>
                <a:uLnTx/>
                <a:uFillTx/>
                <a:ea typeface="+mn-ea"/>
                <a:cs typeface="+mn-cs"/>
              </a:rPr>
              <a:t>Структура кадровой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534199"/>
                </a:solidFill>
                <a:effectLst/>
                <a:uLnTx/>
                <a:uFillTx/>
                <a:ea typeface="+mn-ea"/>
                <a:cs typeface="+mn-cs"/>
              </a:rPr>
              <a:t> потребности региона с перспективой до 2029 года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A93676A6-CF5D-4062-BE5B-F792C2C21A1E}"/>
              </a:ext>
            </a:extLst>
          </p:cNvPr>
          <p:cNvSpPr/>
          <p:nvPr/>
        </p:nvSpPr>
        <p:spPr>
          <a:xfrm>
            <a:off x="430292" y="805749"/>
            <a:ext cx="796314" cy="99732"/>
          </a:xfrm>
          <a:custGeom>
            <a:avLst/>
            <a:gdLst/>
            <a:ahLst/>
            <a:cxnLst/>
            <a:rect l="l" t="t" r="r" b="b"/>
            <a:pathLst>
              <a:path w="1313180" h="164464">
                <a:moveTo>
                  <a:pt x="1313049" y="0"/>
                </a:moveTo>
                <a:lnTo>
                  <a:pt x="0" y="0"/>
                </a:lnTo>
                <a:lnTo>
                  <a:pt x="0" y="164392"/>
                </a:lnTo>
                <a:lnTo>
                  <a:pt x="1313049" y="164392"/>
                </a:lnTo>
                <a:lnTo>
                  <a:pt x="1313049" y="0"/>
                </a:lnTo>
                <a:close/>
              </a:path>
            </a:pathLst>
          </a:custGeom>
          <a:solidFill>
            <a:srgbClr val="F69D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31711DC4-946E-4F57-8C9D-CD2192675DE5}"/>
              </a:ext>
            </a:extLst>
          </p:cNvPr>
          <p:cNvSpPr txBox="1">
            <a:spLocks/>
          </p:cNvSpPr>
          <p:nvPr/>
        </p:nvSpPr>
        <p:spPr>
          <a:xfrm>
            <a:off x="253183" y="-139411"/>
            <a:ext cx="12222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ПРОГНОЗ КАДРОВОЙ ПОТРЕБНОСТИ КАК ОРИЕНТИР В ВЫБОРЕ ПРОФИЛЯ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/>
          <a:srcRect l="7032" t="19916" r="12416" b="20746"/>
          <a:stretch/>
        </p:blipFill>
        <p:spPr>
          <a:xfrm>
            <a:off x="58836" y="5089582"/>
            <a:ext cx="2836763" cy="176593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/>
          <a:srcRect t="10040" r="19316"/>
          <a:stretch/>
        </p:blipFill>
        <p:spPr>
          <a:xfrm>
            <a:off x="3099859" y="1459431"/>
            <a:ext cx="9117541" cy="491178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/>
          <a:srcRect t="2798"/>
          <a:stretch/>
        </p:blipFill>
        <p:spPr>
          <a:xfrm>
            <a:off x="-127000" y="1409699"/>
            <a:ext cx="4472714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854A7-B3C3-491D-A7C0-EA07F189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DB9166-49BC-4858-A0F5-DD53B50B9131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BC219-B378-47BD-B474-8896AB6A9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3" t="17028" r="33855" b="3775"/>
          <a:stretch/>
        </p:blipFill>
        <p:spPr>
          <a:xfrm>
            <a:off x="121185" y="116883"/>
            <a:ext cx="3701667" cy="543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DBEFB-CFE5-49BB-8440-0EEC8F39C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2" t="24641" r="65843" b="7309"/>
          <a:stretch/>
        </p:blipFill>
        <p:spPr>
          <a:xfrm>
            <a:off x="2991080" y="2191107"/>
            <a:ext cx="3183875" cy="466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2F985-8E71-432F-90E3-B9A91D255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5" t="26620" r="35151" b="6507"/>
          <a:stretch/>
        </p:blipFill>
        <p:spPr>
          <a:xfrm>
            <a:off x="5589420" y="116883"/>
            <a:ext cx="3366694" cy="458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2EB78A-5E1F-4994-A5B6-7154094C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62" t="39518" r="51748" b="16305"/>
          <a:stretch/>
        </p:blipFill>
        <p:spPr>
          <a:xfrm>
            <a:off x="7433591" y="1717042"/>
            <a:ext cx="4583017" cy="30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E023F2-4CC3-4E7F-A433-70EEFAEFC9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24" t="50000" r="50844" b="6667"/>
          <a:stretch/>
        </p:blipFill>
        <p:spPr>
          <a:xfrm>
            <a:off x="7035666" y="3769317"/>
            <a:ext cx="464911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B45FBD-5F0F-44F3-9762-F6697312B0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09" t="43721" r="21548" b="27802"/>
          <a:stretch/>
        </p:blipFill>
        <p:spPr>
          <a:xfrm>
            <a:off x="9595830" y="2183"/>
            <a:ext cx="2185971" cy="17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9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897718-79B3-401E-A7F3-412C8D3AFFAA}"/>
              </a:ext>
            </a:extLst>
          </p:cNvPr>
          <p:cNvGrpSpPr/>
          <p:nvPr/>
        </p:nvGrpSpPr>
        <p:grpSpPr>
          <a:xfrm>
            <a:off x="4054475" y="631825"/>
            <a:ext cx="8089900" cy="5683250"/>
            <a:chOff x="2006600" y="1092200"/>
            <a:chExt cx="8089900" cy="568325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2F18C99-D865-4C41-BC1B-00A5CE26902D}"/>
                </a:ext>
              </a:extLst>
            </p:cNvPr>
            <p:cNvGrpSpPr/>
            <p:nvPr/>
          </p:nvGrpSpPr>
          <p:grpSpPr>
            <a:xfrm>
              <a:off x="2006600" y="1092200"/>
              <a:ext cx="8089900" cy="1368425"/>
              <a:chOff x="2006600" y="1092200"/>
              <a:chExt cx="8089900" cy="1368425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977F17F1-8397-43CC-B33D-71D768F88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59" t="27037" r="17187" b="64815"/>
              <a:stretch/>
            </p:blipFill>
            <p:spPr>
              <a:xfrm>
                <a:off x="2006600" y="1901825"/>
                <a:ext cx="8089900" cy="558800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C2D199A0-5A9A-4FA9-9525-BDC136F8D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459" t="68627" r="17187"/>
              <a:stretch/>
            </p:blipFill>
            <p:spPr>
              <a:xfrm>
                <a:off x="2006600" y="1092200"/>
                <a:ext cx="8089900" cy="812800"/>
              </a:xfrm>
              <a:prstGeom prst="rect">
                <a:avLst/>
              </a:prstGeom>
            </p:spPr>
          </p:pic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49CF7F1-8136-4EA5-A1C2-B6915C509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54" t="20556" r="17291" b="15556"/>
            <a:stretch/>
          </p:blipFill>
          <p:spPr>
            <a:xfrm>
              <a:off x="2006600" y="2393950"/>
              <a:ext cx="8081479" cy="438150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90CD7B-9DC1-43EF-9047-C33BB3D13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54" t="20185" r="51250" b="5185"/>
          <a:stretch/>
        </p:blipFill>
        <p:spPr>
          <a:xfrm>
            <a:off x="-55079" y="-127001"/>
            <a:ext cx="4096637" cy="5752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56CBCB-A701-45E7-84FC-5AC8F5C8C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46" t="23890" r="20625" b="49999"/>
          <a:stretch/>
        </p:blipFill>
        <p:spPr>
          <a:xfrm>
            <a:off x="46521" y="5156199"/>
            <a:ext cx="3868253" cy="2012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DE58B5-8CC1-46BD-999D-87742B6A16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17" t="24074" r="24895" b="10185"/>
          <a:stretch/>
        </p:blipFill>
        <p:spPr>
          <a:xfrm>
            <a:off x="5644407" y="3697531"/>
            <a:ext cx="2302603" cy="3131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B15126-D509-40BB-85E9-07BFEA74DC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12" t="17222" r="25000" b="20926"/>
          <a:stretch/>
        </p:blipFill>
        <p:spPr>
          <a:xfrm>
            <a:off x="3213004" y="3697531"/>
            <a:ext cx="2431403" cy="31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69A17D-905B-4488-96A2-CC41212B7299}"/>
              </a:ext>
            </a:extLst>
          </p:cNvPr>
          <p:cNvGrpSpPr/>
          <p:nvPr/>
        </p:nvGrpSpPr>
        <p:grpSpPr>
          <a:xfrm>
            <a:off x="228600" y="1308100"/>
            <a:ext cx="8089900" cy="4521200"/>
            <a:chOff x="1993900" y="2298700"/>
            <a:chExt cx="8089900" cy="45212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B612B70-5130-45BB-80C7-395FA98AE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55" t="21667" r="17290" b="13518"/>
            <a:stretch/>
          </p:blipFill>
          <p:spPr>
            <a:xfrm>
              <a:off x="1993900" y="2374900"/>
              <a:ext cx="8089900" cy="4445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F2E4E07-E90C-40F7-B144-EBBE7D516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54" t="34074" r="17291" b="64259"/>
            <a:stretch/>
          </p:blipFill>
          <p:spPr>
            <a:xfrm>
              <a:off x="1993900" y="2298700"/>
              <a:ext cx="8089900" cy="114300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ADA68-951D-4B34-8D75-8DAD7110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5" t="55555" r="17290" b="33519"/>
          <a:stretch/>
        </p:blipFill>
        <p:spPr>
          <a:xfrm>
            <a:off x="228600" y="558800"/>
            <a:ext cx="8089900" cy="749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ECAB8A-2C09-4200-A250-73F31B03E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17" r="25312"/>
          <a:stretch/>
        </p:blipFill>
        <p:spPr>
          <a:xfrm>
            <a:off x="7285170" y="1443408"/>
            <a:ext cx="32639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1B506-1E58-4DCC-A966-385CCEE1E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6" t="17037" r="15730" b="4074"/>
          <a:stretch/>
        </p:blipFill>
        <p:spPr>
          <a:xfrm>
            <a:off x="139700" y="190499"/>
            <a:ext cx="8610600" cy="586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1FD4D-AEF9-434E-AA8C-4F1E1FCD4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1" t="17222" r="15521" b="5185"/>
          <a:stretch/>
        </p:blipFill>
        <p:spPr>
          <a:xfrm>
            <a:off x="4533900" y="2592930"/>
            <a:ext cx="6372157" cy="426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278BCE-2F24-4425-86CF-426D1E74F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17223" r="32292" b="3888"/>
          <a:stretch/>
        </p:blipFill>
        <p:spPr>
          <a:xfrm>
            <a:off x="7924800" y="1181100"/>
            <a:ext cx="4140200" cy="54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474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Тема Office">
  <a:themeElements>
    <a:clrScheme name="Всероссийское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548235"/>
      </a:accent3>
      <a:accent4>
        <a:srgbClr val="C00000"/>
      </a:accent4>
      <a:accent5>
        <a:srgbClr val="0B79BE"/>
      </a:accent5>
      <a:accent6>
        <a:srgbClr val="0B79BE"/>
      </a:accent6>
      <a:hlink>
        <a:srgbClr val="0B79BE"/>
      </a:hlink>
      <a:folHlink>
        <a:srgbClr val="C0000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9887</TotalTime>
  <Words>4461</Words>
  <Application>Microsoft Office PowerPoint</Application>
  <PresentationFormat>Широкоэкранный</PresentationFormat>
  <Paragraphs>746</Paragraphs>
  <Slides>39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39</vt:i4>
      </vt:variant>
    </vt:vector>
  </HeadingPairs>
  <TitlesOfParts>
    <vt:vector size="64" baseType="lpstr">
      <vt:lpstr>Arial</vt:lpstr>
      <vt:lpstr>Arial MT</vt:lpstr>
      <vt:lpstr>Calibri</vt:lpstr>
      <vt:lpstr>Calibri Light</vt:lpstr>
      <vt:lpstr>DIN Condensed </vt:lpstr>
      <vt:lpstr>Helvetica Neue</vt:lpstr>
      <vt:lpstr>Helvetica Neue Medium</vt:lpstr>
      <vt:lpstr>Microsoft Sans Serif</vt:lpstr>
      <vt:lpstr>Symbol</vt:lpstr>
      <vt:lpstr>Tahoma</vt:lpstr>
      <vt:lpstr>Times New Roman</vt:lpstr>
      <vt:lpstr>Wingdings</vt:lpstr>
      <vt:lpstr>Тема Office</vt:lpstr>
      <vt:lpstr>13_Тема Office</vt:lpstr>
      <vt:lpstr>5_Office Theme</vt:lpstr>
      <vt:lpstr>2_Тема Office</vt:lpstr>
      <vt:lpstr>27_Тема Office</vt:lpstr>
      <vt:lpstr>3_Office Theme</vt:lpstr>
      <vt:lpstr>18_Тема Office</vt:lpstr>
      <vt:lpstr>12_Тема Office</vt:lpstr>
      <vt:lpstr>10_Тема Office</vt:lpstr>
      <vt:lpstr>13_Office Theme</vt:lpstr>
      <vt:lpstr>23_Тема Office</vt:lpstr>
      <vt:lpstr>1_Специальное оформление</vt:lpstr>
      <vt:lpstr>Office Theme</vt:lpstr>
      <vt:lpstr>Презентация PowerPoint</vt:lpstr>
      <vt:lpstr>ЦЕЛЬ И ЗАДАЧИ ПРОЕКТА ПО РАЗВИТИЮ СЕТИ ПРОФИЛЬНЫХ ПРЕДПРОФЕССИОНАЛЬНЫХ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РАБОТЫ ПО ОТКРЫТИЮ ПРОФИЛЬНОГО ПРЕДПРОФЕССИОНАЛЬНОГО КЛАССА. ИНТЕГРАЦИЯ ПРОФИЛЬНОГО СОДЕРЖАНИЯ В УЧЕБНЫЕ ПРЕДМЕТЫ</vt:lpstr>
      <vt:lpstr>Презентация PowerPoint</vt:lpstr>
      <vt:lpstr>Презентация PowerPoint</vt:lpstr>
      <vt:lpstr>НАВИГАТОР ПРОФИЛЬНОЙ ШКОЛЫ. ПРОЕКТИРУЕМ МОДЕЛИ ПРОФИЛЬНОГО ОБУЧЕНИЯ</vt:lpstr>
      <vt:lpstr>КОНСТРУКТОР УЧЕБНЫХ ПЛАНОВ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КЛАСС.  7 – 11 КЛАССЫ</vt:lpstr>
      <vt:lpstr>Презентация PowerPoint</vt:lpstr>
      <vt:lpstr>СОВРЕМЕННЫЕ ТЕХНОЛОГИИ, ФОРМЫ И МЕТОДЫ В ОРГАНИЗАЦИИ ПРОФОРИЕНТАЦИОННОЙ РАБОТЫ С ОБУЧАЮЩИМИСЯ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Nechoroshev</dc:creator>
  <cp:lastModifiedBy>Evgeny Nechoroshev</cp:lastModifiedBy>
  <cp:revision>1703</cp:revision>
  <cp:lastPrinted>2026-05-04T15:48:47Z</cp:lastPrinted>
  <dcterms:created xsi:type="dcterms:W3CDTF">2023-08-09T15:34:29Z</dcterms:created>
  <dcterms:modified xsi:type="dcterms:W3CDTF">2026-05-05T05:07:34Z</dcterms:modified>
</cp:coreProperties>
</file>