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96" r:id="rId4"/>
    <p:sldId id="290" r:id="rId5"/>
    <p:sldId id="293" r:id="rId6"/>
    <p:sldId id="288" r:id="rId7"/>
    <p:sldId id="287" r:id="rId8"/>
    <p:sldId id="299" r:id="rId9"/>
    <p:sldId id="298" r:id="rId10"/>
    <p:sldId id="297" r:id="rId11"/>
    <p:sldId id="28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684"/>
    <a:srgbClr val="008000"/>
    <a:srgbClr val="BEC1E0"/>
    <a:srgbClr val="8B91C7"/>
    <a:srgbClr val="FFD5D5"/>
    <a:srgbClr val="B31D59"/>
    <a:srgbClr val="D0D2E8"/>
    <a:srgbClr val="FF9999"/>
    <a:srgbClr val="FFCCCC"/>
    <a:srgbClr val="ECF5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6" autoAdjust="0"/>
    <p:restoredTop sz="96046" autoAdjust="0"/>
  </p:normalViewPr>
  <p:slideViewPr>
    <p:cSldViewPr snapToGrid="0" showGuides="1">
      <p:cViewPr varScale="1">
        <p:scale>
          <a:sx n="94" d="100"/>
          <a:sy n="94" d="100"/>
        </p:scale>
        <p:origin x="144" y="115"/>
      </p:cViewPr>
      <p:guideLst>
        <p:guide orient="horz" pos="2115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C53A-1E7E-4BE1-A2EB-897E12801E90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F4787-0ED8-4C23-BA83-B31856E85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73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C53A-1E7E-4BE1-A2EB-897E12801E90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F4787-0ED8-4C23-BA83-B31856E85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504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C53A-1E7E-4BE1-A2EB-897E12801E90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F4787-0ED8-4C23-BA83-B31856E85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323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C53A-1E7E-4BE1-A2EB-897E12801E90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F4787-0ED8-4C23-BA83-B31856E85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386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C53A-1E7E-4BE1-A2EB-897E12801E90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F4787-0ED8-4C23-BA83-B31856E85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719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C53A-1E7E-4BE1-A2EB-897E12801E90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F4787-0ED8-4C23-BA83-B31856E85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849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C53A-1E7E-4BE1-A2EB-897E12801E90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F4787-0ED8-4C23-BA83-B31856E85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186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C53A-1E7E-4BE1-A2EB-897E12801E90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F4787-0ED8-4C23-BA83-B31856E85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901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C53A-1E7E-4BE1-A2EB-897E12801E90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F4787-0ED8-4C23-BA83-B31856E85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534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C53A-1E7E-4BE1-A2EB-897E12801E90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F4787-0ED8-4C23-BA83-B31856E85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0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C53A-1E7E-4BE1-A2EB-897E12801E90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F4787-0ED8-4C23-BA83-B31856E85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034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7C53A-1E7E-4BE1-A2EB-897E12801E90}" type="datetimeFigureOut">
              <a:rPr lang="ru-RU" smtClean="0"/>
              <a:t>04.05.2026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F4787-0ED8-4C23-BA83-B31856E853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87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40468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3"/>
          <p:cNvSpPr/>
          <p:nvPr/>
        </p:nvSpPr>
        <p:spPr>
          <a:xfrm>
            <a:off x="761" y="5496305"/>
            <a:ext cx="12192000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/>
          <p:nvPr/>
        </p:nvSpPr>
        <p:spPr>
          <a:xfrm>
            <a:off x="1166246" y="3381529"/>
            <a:ext cx="9008745" cy="0"/>
          </a:xfrm>
          <a:custGeom>
            <a:avLst/>
            <a:gdLst/>
            <a:ahLst/>
            <a:cxnLst/>
            <a:rect l="l" t="t" r="r" b="b"/>
            <a:pathLst>
              <a:path w="9008745">
                <a:moveTo>
                  <a:pt x="0" y="0"/>
                </a:moveTo>
                <a:lnTo>
                  <a:pt x="9008618" y="0"/>
                </a:lnTo>
              </a:path>
            </a:pathLst>
          </a:custGeom>
          <a:ln w="883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/>
          <p:cNvSpPr/>
          <p:nvPr/>
        </p:nvSpPr>
        <p:spPr>
          <a:xfrm>
            <a:off x="12027407" y="5495544"/>
            <a:ext cx="165100" cy="1362075"/>
          </a:xfrm>
          <a:custGeom>
            <a:avLst/>
            <a:gdLst/>
            <a:ahLst/>
            <a:cxnLst/>
            <a:rect l="l" t="t" r="r" b="b"/>
            <a:pathLst>
              <a:path w="165100" h="1362075">
                <a:moveTo>
                  <a:pt x="0" y="1361974"/>
                </a:moveTo>
                <a:lnTo>
                  <a:pt x="164592" y="1361974"/>
                </a:lnTo>
                <a:lnTo>
                  <a:pt x="164592" y="0"/>
                </a:lnTo>
                <a:lnTo>
                  <a:pt x="0" y="0"/>
                </a:lnTo>
                <a:lnTo>
                  <a:pt x="0" y="13619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/>
          <p:cNvSpPr txBox="1"/>
          <p:nvPr/>
        </p:nvSpPr>
        <p:spPr>
          <a:xfrm>
            <a:off x="1173686" y="3599815"/>
            <a:ext cx="7580552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spc="-1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МАШТАК ЕЛЕНА НИКОЛАЕВНА</a:t>
            </a:r>
            <a:r>
              <a:rPr sz="2000" spc="-1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ru-RU" sz="2000" spc="-1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Консультант отдела дополнительного образования и воспитания министерства образования и науки Тамбовской области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4044" y="5798820"/>
            <a:ext cx="1371600" cy="745236"/>
          </a:xfrm>
          <a:prstGeom prst="rect">
            <a:avLst/>
          </a:prstGeom>
        </p:spPr>
      </p:pic>
      <p:pic>
        <p:nvPicPr>
          <p:cNvPr id="11" name="object 9"/>
          <p:cNvPicPr/>
          <p:nvPr/>
        </p:nvPicPr>
        <p:blipFill rotWithShape="1">
          <a:blip r:embed="rId3" cstate="print"/>
          <a:srcRect r="2553"/>
          <a:stretch/>
        </p:blipFill>
        <p:spPr>
          <a:xfrm>
            <a:off x="5053462" y="5714386"/>
            <a:ext cx="2085075" cy="859536"/>
          </a:xfrm>
          <a:prstGeom prst="rect">
            <a:avLst/>
          </a:prstGeom>
        </p:spPr>
      </p:pic>
      <p:sp>
        <p:nvSpPr>
          <p:cNvPr id="12" name="object 10"/>
          <p:cNvSpPr/>
          <p:nvPr/>
        </p:nvSpPr>
        <p:spPr>
          <a:xfrm>
            <a:off x="11219882" y="761"/>
            <a:ext cx="0" cy="5881370"/>
          </a:xfrm>
          <a:custGeom>
            <a:avLst/>
            <a:gdLst/>
            <a:ahLst/>
            <a:cxnLst/>
            <a:rect l="l" t="t" r="r" b="b"/>
            <a:pathLst>
              <a:path h="5881370">
                <a:moveTo>
                  <a:pt x="0" y="0"/>
                </a:moveTo>
                <a:lnTo>
                  <a:pt x="0" y="5881039"/>
                </a:lnTo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1"/>
          <p:cNvSpPr txBox="1"/>
          <p:nvPr/>
        </p:nvSpPr>
        <p:spPr>
          <a:xfrm>
            <a:off x="11577283" y="3429000"/>
            <a:ext cx="246221" cy="1504441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1600" spc="4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 2026  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6"/>
          <p:cNvSpPr txBox="1">
            <a:spLocks/>
          </p:cNvSpPr>
          <p:nvPr/>
        </p:nvSpPr>
        <p:spPr>
          <a:xfrm>
            <a:off x="1104900" y="1692275"/>
            <a:ext cx="9686925" cy="1343060"/>
          </a:xfrm>
          <a:prstGeom prst="rect">
            <a:avLst/>
          </a:prstGeom>
        </p:spPr>
        <p:txBody>
          <a:bodyPr lIns="0" tIns="13335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Интеграция основного и дополнительного образования для повышения качества естественнонаучной подготовки детей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238" y="5635443"/>
            <a:ext cx="2108244" cy="72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7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4703" y="29146"/>
            <a:ext cx="110771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4046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</a:t>
            </a:r>
            <a:r>
              <a:rPr lang="ru-RU" sz="2800" b="1" dirty="0">
                <a:solidFill>
                  <a:srgbClr val="4046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мероприятий, направленных на обновление содержания и технологий дополнительного образования детей естественнонаучной направленности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178138" y="847"/>
            <a:ext cx="8546" cy="6858000"/>
          </a:xfrm>
          <a:prstGeom prst="line">
            <a:avLst/>
          </a:prstGeom>
          <a:ln w="381000">
            <a:gradFill flip="none" rotWithShape="1">
              <a:gsLst>
                <a:gs pos="100000">
                  <a:schemeClr val="bg1"/>
                </a:gs>
                <a:gs pos="68000">
                  <a:srgbClr val="8B91C7"/>
                </a:gs>
                <a:gs pos="27000">
                  <a:srgbClr val="404684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олилиния 20"/>
          <p:cNvSpPr/>
          <p:nvPr/>
        </p:nvSpPr>
        <p:spPr>
          <a:xfrm>
            <a:off x="11763375" y="6429375"/>
            <a:ext cx="428626" cy="428626"/>
          </a:xfrm>
          <a:custGeom>
            <a:avLst/>
            <a:gdLst>
              <a:gd name="connsiteX0" fmla="*/ 560804 w 759376"/>
              <a:gd name="connsiteY0" fmla="*/ 0 h 759376"/>
              <a:gd name="connsiteX1" fmla="*/ 759376 w 759376"/>
              <a:gd name="connsiteY1" fmla="*/ 0 h 759376"/>
              <a:gd name="connsiteX2" fmla="*/ 759376 w 759376"/>
              <a:gd name="connsiteY2" fmla="*/ 759376 h 759376"/>
              <a:gd name="connsiteX3" fmla="*/ 0 w 759376"/>
              <a:gd name="connsiteY3" fmla="*/ 759376 h 759376"/>
              <a:gd name="connsiteX4" fmla="*/ 0 w 759376"/>
              <a:gd name="connsiteY4" fmla="*/ 561103 h 759376"/>
              <a:gd name="connsiteX5" fmla="*/ 560804 w 759376"/>
              <a:gd name="connsiteY5" fmla="*/ 561103 h 75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9376" h="759376">
                <a:moveTo>
                  <a:pt x="560804" y="0"/>
                </a:moveTo>
                <a:lnTo>
                  <a:pt x="759376" y="0"/>
                </a:lnTo>
                <a:lnTo>
                  <a:pt x="759376" y="759376"/>
                </a:lnTo>
                <a:lnTo>
                  <a:pt x="0" y="759376"/>
                </a:lnTo>
                <a:lnTo>
                  <a:pt x="0" y="561103"/>
                </a:lnTo>
                <a:lnTo>
                  <a:pt x="560804" y="561103"/>
                </a:lnTo>
                <a:close/>
              </a:path>
            </a:pathLst>
          </a:custGeom>
          <a:solidFill>
            <a:srgbClr val="404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8408475" y="3145957"/>
            <a:ext cx="3418118" cy="2988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недостаточный спектр предлагаемых программ, </a:t>
            </a:r>
            <a:b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позволяющих выбрать занятие по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душе; 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большая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загруженность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уроками и (или) неудобное расписание занятий;</a:t>
            </a:r>
          </a:p>
          <a:p>
            <a:pPr marL="285750" indent="-285750">
              <a:lnSpc>
                <a:spcPct val="11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желания у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ребенка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85800" y="1648731"/>
            <a:ext cx="11077575" cy="452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dirty="0">
                <a:solidFill>
                  <a:srgbClr val="40468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smtClean="0">
                <a:solidFill>
                  <a:srgbClr val="40468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Сводный </a:t>
            </a:r>
            <a:r>
              <a:rPr lang="ru-RU" sz="2000" dirty="0">
                <a:solidFill>
                  <a:srgbClr val="40468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календарный план мероприятий, направленных на развитие экологического образование детей и молодежи в образовательных организациях, всероссийских и межрегиональных общественных экологических организациях и объедениях на текущий год; </a:t>
            </a:r>
          </a:p>
          <a:p>
            <a:pPr indent="540385" algn="just">
              <a:spcAft>
                <a:spcPts val="0"/>
              </a:spcAft>
            </a:pPr>
            <a:r>
              <a:rPr lang="ru-RU" sz="2000" dirty="0">
                <a:solidFill>
                  <a:srgbClr val="40468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всероссийский сводный календарный план мероприятий, направленных на массовое вовлечение школьников в научно-техническое творчество на текущий учебный год и летний период.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40468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комплексный план мероприятий по организационно-методической поддержке центров «Точка роста», детских технопарков «</a:t>
            </a:r>
            <a:r>
              <a:rPr lang="ru-RU" sz="2000" dirty="0" err="1">
                <a:solidFill>
                  <a:srgbClr val="40468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2000" dirty="0">
                <a:solidFill>
                  <a:srgbClr val="40468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на базе общеобразовательных организаций, центров цифрового образования «IT-куб», функционирующих в Тамбовской области,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40468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план </a:t>
            </a:r>
            <a:r>
              <a:rPr lang="ru-RU" sz="2000" dirty="0">
                <a:solidFill>
                  <a:srgbClr val="40468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работы по реализации в Тамбовской области Концепции развития дополнительного образования детей до 2030 года, II этап (2025-2030 годы);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40468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единый календарный план воспитательной работы с обучающимися на учебный год.  </a:t>
            </a:r>
            <a:endParaRPr lang="ru-RU" sz="2000" dirty="0">
              <a:solidFill>
                <a:srgbClr val="40468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4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-9525"/>
            <a:ext cx="7535636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40468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178138" y="847"/>
            <a:ext cx="8546" cy="6858000"/>
          </a:xfrm>
          <a:prstGeom prst="line">
            <a:avLst/>
          </a:prstGeom>
          <a:ln w="381000">
            <a:gradFill flip="none" rotWithShape="1">
              <a:gsLst>
                <a:gs pos="100000">
                  <a:schemeClr val="bg1"/>
                </a:gs>
                <a:gs pos="68000">
                  <a:srgbClr val="8B91C7"/>
                </a:gs>
                <a:gs pos="27000">
                  <a:srgbClr val="40468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олилиния 15"/>
          <p:cNvSpPr/>
          <p:nvPr/>
        </p:nvSpPr>
        <p:spPr>
          <a:xfrm>
            <a:off x="11763375" y="6429375"/>
            <a:ext cx="428626" cy="428626"/>
          </a:xfrm>
          <a:custGeom>
            <a:avLst/>
            <a:gdLst>
              <a:gd name="connsiteX0" fmla="*/ 560804 w 759376"/>
              <a:gd name="connsiteY0" fmla="*/ 0 h 759376"/>
              <a:gd name="connsiteX1" fmla="*/ 759376 w 759376"/>
              <a:gd name="connsiteY1" fmla="*/ 0 h 759376"/>
              <a:gd name="connsiteX2" fmla="*/ 759376 w 759376"/>
              <a:gd name="connsiteY2" fmla="*/ 759376 h 759376"/>
              <a:gd name="connsiteX3" fmla="*/ 0 w 759376"/>
              <a:gd name="connsiteY3" fmla="*/ 759376 h 759376"/>
              <a:gd name="connsiteX4" fmla="*/ 0 w 759376"/>
              <a:gd name="connsiteY4" fmla="*/ 561103 h 759376"/>
              <a:gd name="connsiteX5" fmla="*/ 560804 w 759376"/>
              <a:gd name="connsiteY5" fmla="*/ 561103 h 75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9376" h="759376">
                <a:moveTo>
                  <a:pt x="560804" y="0"/>
                </a:moveTo>
                <a:lnTo>
                  <a:pt x="759376" y="0"/>
                </a:lnTo>
                <a:lnTo>
                  <a:pt x="759376" y="759376"/>
                </a:lnTo>
                <a:lnTo>
                  <a:pt x="0" y="759376"/>
                </a:lnTo>
                <a:lnTo>
                  <a:pt x="0" y="561103"/>
                </a:lnTo>
                <a:lnTo>
                  <a:pt x="560804" y="5611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7593879" y="204205"/>
            <a:ext cx="4464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4046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Ожидаемые результаты</a:t>
            </a:r>
            <a:endParaRPr lang="ru-RU" sz="2800" b="1" dirty="0">
              <a:solidFill>
                <a:srgbClr val="4046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769123" y="718879"/>
            <a:ext cx="547149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189342" y="727425"/>
            <a:ext cx="5471495" cy="0"/>
          </a:xfrm>
          <a:prstGeom prst="line">
            <a:avLst/>
          </a:prstGeom>
          <a:ln w="38100">
            <a:solidFill>
              <a:srgbClr val="4046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4983" y="187114"/>
            <a:ext cx="2075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11763374" y="6429375"/>
            <a:ext cx="428626" cy="428626"/>
          </a:xfrm>
          <a:custGeom>
            <a:avLst/>
            <a:gdLst>
              <a:gd name="connsiteX0" fmla="*/ 560804 w 759376"/>
              <a:gd name="connsiteY0" fmla="*/ 0 h 759376"/>
              <a:gd name="connsiteX1" fmla="*/ 759376 w 759376"/>
              <a:gd name="connsiteY1" fmla="*/ 0 h 759376"/>
              <a:gd name="connsiteX2" fmla="*/ 759376 w 759376"/>
              <a:gd name="connsiteY2" fmla="*/ 759376 h 759376"/>
              <a:gd name="connsiteX3" fmla="*/ 0 w 759376"/>
              <a:gd name="connsiteY3" fmla="*/ 759376 h 759376"/>
              <a:gd name="connsiteX4" fmla="*/ 0 w 759376"/>
              <a:gd name="connsiteY4" fmla="*/ 561103 h 759376"/>
              <a:gd name="connsiteX5" fmla="*/ 560804 w 759376"/>
              <a:gd name="connsiteY5" fmla="*/ 561103 h 75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9376" h="759376">
                <a:moveTo>
                  <a:pt x="560804" y="0"/>
                </a:moveTo>
                <a:lnTo>
                  <a:pt x="759376" y="0"/>
                </a:lnTo>
                <a:lnTo>
                  <a:pt x="759376" y="759376"/>
                </a:lnTo>
                <a:lnTo>
                  <a:pt x="0" y="759376"/>
                </a:lnTo>
                <a:lnTo>
                  <a:pt x="0" y="561103"/>
                </a:lnTo>
                <a:lnTo>
                  <a:pt x="560804" y="561103"/>
                </a:lnTo>
                <a:close/>
              </a:path>
            </a:pathLst>
          </a:custGeom>
          <a:solidFill>
            <a:srgbClr val="404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4492" y="797250"/>
            <a:ext cx="741574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обеспечить преемственность между школьными предметами естественнонаучного цикла и дополнительными занятиями, чтобы у обучающихся формировалось целостное представление о мире и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науке;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внедрять в образовательный процесс эксперименты, работу с реальным оборудованием, участие в проектной и исследовательской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деятельности;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структурировать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материал с учётом интеграции физики, химии, биологии, экологии, а также современных информационных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технологий;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организовать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учителей и педагогов дополнительного образования новым методикам, работе с современным оборудованием, внедрению цифровых образовательных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ресурсов;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развивать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сотрудничество с вузами, колледжами, научными организациями и предприятиями для организации практик, стажировок, совместных проектов и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лекций;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предоставлять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ученикам возможность выбора индивидуальных образовательных маршрутов, проектной и исследовательской деятельности, поддерживать их инициативу и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самостоятельность;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внедрять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мониторинга и оценки эффективности интеграционных проектов, тиражировать успешные модели через семинары, конференции, публикации и обмен опытом между школами.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77" y="204205"/>
            <a:ext cx="364651" cy="37458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041820" y="1464375"/>
            <a:ext cx="3721553" cy="4307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6135" indent="-285750" algn="just" fontAlgn="base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600" b="1" spc="-25" dirty="0">
                <a:solidFill>
                  <a:srgbClr val="40468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повышение качества знаний и практических </a:t>
            </a:r>
            <a:r>
              <a:rPr lang="ru-RU" sz="1600" b="1" spc="-25" dirty="0" smtClean="0">
                <a:solidFill>
                  <a:srgbClr val="40468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навыков;</a:t>
            </a:r>
          </a:p>
          <a:p>
            <a:pPr marL="826135" indent="-285750" algn="just" fontAlgn="base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ru-RU" sz="1600" b="1" spc="-25" dirty="0" smtClean="0">
              <a:solidFill>
                <a:srgbClr val="404684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26135" indent="-285750" algn="just" fontAlgn="base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600" b="1" spc="-25" dirty="0" smtClean="0">
                <a:solidFill>
                  <a:srgbClr val="40468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рост </a:t>
            </a:r>
            <a:r>
              <a:rPr lang="ru-RU" sz="1600" b="1" spc="-25" dirty="0">
                <a:solidFill>
                  <a:srgbClr val="40468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интереса к учёбе и исследовательской </a:t>
            </a:r>
            <a:r>
              <a:rPr lang="ru-RU" sz="1600" b="1" spc="-25" dirty="0" smtClean="0">
                <a:solidFill>
                  <a:srgbClr val="40468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деятельности;</a:t>
            </a:r>
          </a:p>
          <a:p>
            <a:pPr marL="826135" indent="-285750" algn="just" fontAlgn="base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ru-RU" sz="1600" b="1" spc="-25" dirty="0" smtClean="0">
              <a:solidFill>
                <a:srgbClr val="404684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26135" indent="-285750" algn="just" fontAlgn="base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600" b="1" spc="-25" dirty="0" smtClean="0">
                <a:solidFill>
                  <a:srgbClr val="40468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формирование </a:t>
            </a:r>
            <a:r>
              <a:rPr lang="ru-RU" sz="1600" b="1" spc="-25" dirty="0">
                <a:solidFill>
                  <a:srgbClr val="40468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 детей целостной картины </a:t>
            </a:r>
            <a:r>
              <a:rPr lang="ru-RU" sz="1600" b="1" spc="-25" dirty="0" smtClean="0">
                <a:solidFill>
                  <a:srgbClr val="40468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мира;</a:t>
            </a:r>
          </a:p>
          <a:p>
            <a:pPr marL="826135" indent="-285750" algn="just" fontAlgn="base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ru-RU" sz="1600" b="1" spc="-25" dirty="0" smtClean="0">
              <a:solidFill>
                <a:srgbClr val="404684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26135" indent="-285750" algn="just" fontAlgn="base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600" b="1" spc="-25" dirty="0" smtClean="0">
                <a:solidFill>
                  <a:srgbClr val="40468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развитие </a:t>
            </a:r>
            <a:r>
              <a:rPr lang="ru-RU" sz="1600" b="1" spc="-25" dirty="0" err="1">
                <a:solidFill>
                  <a:srgbClr val="40468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soft</a:t>
            </a:r>
            <a:r>
              <a:rPr lang="ru-RU" sz="1600" b="1" spc="-25" dirty="0">
                <a:solidFill>
                  <a:srgbClr val="40468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b="1" spc="-25" dirty="0" err="1">
                <a:solidFill>
                  <a:srgbClr val="40468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skills</a:t>
            </a:r>
            <a:r>
              <a:rPr lang="ru-RU" sz="1600" b="1" spc="-25" dirty="0">
                <a:solidFill>
                  <a:srgbClr val="40468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работы в команде, критического мышления, умения презентовать свои проекты.</a:t>
            </a:r>
            <a:endParaRPr lang="ru-RU" sz="1600" b="1" dirty="0">
              <a:solidFill>
                <a:srgbClr val="40468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57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52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925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1949" y="5694207"/>
            <a:ext cx="117293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1F5F"/>
                </a:solidFill>
                <a:latin typeface="Arial" panose="020B0604020202020204" pitchFamily="34" charset="0"/>
              </a:rPr>
              <a:t>ОБЩЕЕ КОЛИЧЕСТВО РЕАЛИЗУЕМЫХ  </a:t>
            </a:r>
            <a:r>
              <a:rPr lang="ru-RU" b="1" dirty="0">
                <a:solidFill>
                  <a:srgbClr val="001F5F"/>
                </a:solidFill>
                <a:latin typeface="Arial" panose="020B0604020202020204" pitchFamily="34" charset="0"/>
              </a:rPr>
              <a:t>ПРОГРАММ</a:t>
            </a:r>
            <a:r>
              <a:rPr lang="ru-RU" dirty="0">
                <a:solidFill>
                  <a:srgbClr val="001F5F"/>
                </a:solidFill>
                <a:latin typeface="Arial" panose="020B0604020202020204" pitchFamily="34" charset="0"/>
              </a:rPr>
              <a:t>–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1042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ЕДИНИЦЫ</a:t>
            </a:r>
          </a:p>
          <a:p>
            <a:pPr algn="ctr"/>
            <a:endParaRPr lang="ru-RU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dirty="0">
                <a:solidFill>
                  <a:srgbClr val="001F5F"/>
                </a:solidFill>
                <a:latin typeface="Arial" panose="020B0604020202020204" pitchFamily="34" charset="0"/>
              </a:rPr>
              <a:t>ЧИСЛЕННОСТЬ </a:t>
            </a:r>
            <a:r>
              <a:rPr lang="ru-RU" b="1" dirty="0">
                <a:solidFill>
                  <a:srgbClr val="001F5F"/>
                </a:solidFill>
                <a:latin typeface="Arial" panose="020B0604020202020204" pitchFamily="34" charset="0"/>
              </a:rPr>
              <a:t>КОНТИНГЕНТА</a:t>
            </a:r>
            <a:r>
              <a:rPr lang="ru-RU" dirty="0">
                <a:solidFill>
                  <a:srgbClr val="001F5F"/>
                </a:solidFill>
                <a:latin typeface="Arial" panose="020B0604020202020204" pitchFamily="34" charset="0"/>
              </a:rPr>
              <a:t>–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19694 ЧЕЛОВЕКА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7696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392" y="0"/>
            <a:ext cx="8485414" cy="32662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0356" y="3266225"/>
            <a:ext cx="112068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7296A"/>
                </a:solidFill>
                <a:latin typeface="Arial" panose="020B0604020202020204" pitchFamily="34" charset="0"/>
              </a:rPr>
              <a:t>Агломирации</a:t>
            </a:r>
            <a:r>
              <a:rPr lang="ru-RU" b="1" dirty="0" smtClean="0">
                <a:solidFill>
                  <a:srgbClr val="07296A"/>
                </a:solidFill>
                <a:latin typeface="Arial" panose="020B0604020202020204" pitchFamily="34" charset="0"/>
              </a:rPr>
              <a:t>: общеобразовательные организации Бондарского</a:t>
            </a:r>
            <a:r>
              <a:rPr lang="ru-RU" b="1" dirty="0">
                <a:solidFill>
                  <a:srgbClr val="07296A"/>
                </a:solidFill>
                <a:latin typeface="Arial" panose="020B0604020202020204" pitchFamily="34" charset="0"/>
              </a:rPr>
              <a:t>, Знаменского, </a:t>
            </a:r>
            <a:r>
              <a:rPr lang="ru-RU" b="1" dirty="0" err="1">
                <a:solidFill>
                  <a:srgbClr val="07296A"/>
                </a:solidFill>
                <a:latin typeface="Arial" panose="020B0604020202020204" pitchFamily="34" charset="0"/>
              </a:rPr>
              <a:t>Рассказовского</a:t>
            </a:r>
            <a:r>
              <a:rPr lang="ru-RU" b="1" dirty="0">
                <a:solidFill>
                  <a:srgbClr val="07296A"/>
                </a:solidFill>
                <a:latin typeface="Arial" panose="020B0604020202020204" pitchFamily="34" charset="0"/>
              </a:rPr>
              <a:t>, </a:t>
            </a:r>
            <a:r>
              <a:rPr lang="ru-RU" b="1" dirty="0" err="1">
                <a:solidFill>
                  <a:srgbClr val="07296A"/>
                </a:solidFill>
                <a:latin typeface="Arial" panose="020B0604020202020204" pitchFamily="34" charset="0"/>
              </a:rPr>
              <a:t>Сампурского</a:t>
            </a:r>
            <a:r>
              <a:rPr lang="ru-RU" b="1" dirty="0">
                <a:solidFill>
                  <a:srgbClr val="07296A"/>
                </a:solidFill>
                <a:latin typeface="Arial" panose="020B0604020202020204" pitchFamily="34" charset="0"/>
              </a:rPr>
              <a:t>, </a:t>
            </a:r>
            <a:r>
              <a:rPr lang="ru-RU" b="1" dirty="0" err="1">
                <a:solidFill>
                  <a:srgbClr val="07296A"/>
                </a:solidFill>
                <a:latin typeface="Arial" panose="020B0604020202020204" pitchFamily="34" charset="0"/>
              </a:rPr>
              <a:t>Сосновского,Тамбовского</a:t>
            </a:r>
            <a:r>
              <a:rPr lang="ru-RU" b="1" dirty="0" smtClean="0">
                <a:solidFill>
                  <a:srgbClr val="07296A"/>
                </a:solidFill>
                <a:latin typeface="Arial" panose="020B0604020202020204" pitchFamily="34" charset="0"/>
              </a:rPr>
              <a:t>, </a:t>
            </a:r>
            <a:r>
              <a:rPr lang="ru-RU" b="1" dirty="0" err="1" smtClean="0">
                <a:solidFill>
                  <a:srgbClr val="07296A"/>
                </a:solidFill>
                <a:latin typeface="Arial" panose="020B0604020202020204" pitchFamily="34" charset="0"/>
              </a:rPr>
              <a:t>Инжавинского</a:t>
            </a:r>
            <a:r>
              <a:rPr lang="ru-RU" b="1" dirty="0">
                <a:solidFill>
                  <a:srgbClr val="07296A"/>
                </a:solidFill>
                <a:latin typeface="Arial" panose="020B0604020202020204" pitchFamily="34" charset="0"/>
              </a:rPr>
              <a:t>, Никифоровского, </a:t>
            </a:r>
            <a:r>
              <a:rPr lang="ru-RU" b="1" dirty="0" err="1">
                <a:solidFill>
                  <a:srgbClr val="07296A"/>
                </a:solidFill>
                <a:latin typeface="Arial" panose="020B0604020202020204" pitchFamily="34" charset="0"/>
              </a:rPr>
              <a:t>Ржаксинского</a:t>
            </a:r>
            <a:r>
              <a:rPr lang="ru-RU" b="1" dirty="0">
                <a:solidFill>
                  <a:srgbClr val="07296A"/>
                </a:solidFill>
                <a:latin typeface="Arial" panose="020B0604020202020204" pitchFamily="34" charset="0"/>
              </a:rPr>
              <a:t>, </a:t>
            </a:r>
            <a:r>
              <a:rPr lang="ru-RU" b="1" dirty="0" err="1" smtClean="0">
                <a:solidFill>
                  <a:srgbClr val="07296A"/>
                </a:solidFill>
                <a:latin typeface="Arial" panose="020B0604020202020204" pitchFamily="34" charset="0"/>
              </a:rPr>
              <a:t>Кирсановского</a:t>
            </a:r>
            <a:r>
              <a:rPr lang="ru-RU" b="1" dirty="0" smtClean="0">
                <a:solidFill>
                  <a:srgbClr val="07296A"/>
                </a:solidFill>
                <a:latin typeface="Arial" panose="020B0604020202020204" pitchFamily="34" charset="0"/>
              </a:rPr>
              <a:t> муниципальных </a:t>
            </a:r>
            <a:r>
              <a:rPr lang="ru-RU" b="1" dirty="0">
                <a:solidFill>
                  <a:srgbClr val="07296A"/>
                </a:solidFill>
                <a:latin typeface="Arial" panose="020B0604020202020204" pitchFamily="34" charset="0"/>
              </a:rPr>
              <a:t>округов.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37" y="4189556"/>
            <a:ext cx="5467178" cy="2467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099" y="4189555"/>
            <a:ext cx="1915363" cy="24790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5546" y="4189555"/>
            <a:ext cx="2013387" cy="24790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1854" y="4189555"/>
            <a:ext cx="1969652" cy="246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74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Прямая соединительная линия 56"/>
          <p:cNvCxnSpPr/>
          <p:nvPr/>
        </p:nvCxnSpPr>
        <p:spPr>
          <a:xfrm flipH="1">
            <a:off x="178138" y="847"/>
            <a:ext cx="8546" cy="6858000"/>
          </a:xfrm>
          <a:prstGeom prst="line">
            <a:avLst/>
          </a:prstGeom>
          <a:ln w="381000">
            <a:gradFill flip="none" rotWithShape="1">
              <a:gsLst>
                <a:gs pos="100000">
                  <a:schemeClr val="bg1"/>
                </a:gs>
                <a:gs pos="68000">
                  <a:srgbClr val="8B91C7"/>
                </a:gs>
                <a:gs pos="27000">
                  <a:srgbClr val="404684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Полилиния 118"/>
          <p:cNvSpPr/>
          <p:nvPr/>
        </p:nvSpPr>
        <p:spPr>
          <a:xfrm>
            <a:off x="11763375" y="6429375"/>
            <a:ext cx="428626" cy="428626"/>
          </a:xfrm>
          <a:custGeom>
            <a:avLst/>
            <a:gdLst>
              <a:gd name="connsiteX0" fmla="*/ 560804 w 759376"/>
              <a:gd name="connsiteY0" fmla="*/ 0 h 759376"/>
              <a:gd name="connsiteX1" fmla="*/ 759376 w 759376"/>
              <a:gd name="connsiteY1" fmla="*/ 0 h 759376"/>
              <a:gd name="connsiteX2" fmla="*/ 759376 w 759376"/>
              <a:gd name="connsiteY2" fmla="*/ 759376 h 759376"/>
              <a:gd name="connsiteX3" fmla="*/ 0 w 759376"/>
              <a:gd name="connsiteY3" fmla="*/ 759376 h 759376"/>
              <a:gd name="connsiteX4" fmla="*/ 0 w 759376"/>
              <a:gd name="connsiteY4" fmla="*/ 561103 h 759376"/>
              <a:gd name="connsiteX5" fmla="*/ 560804 w 759376"/>
              <a:gd name="connsiteY5" fmla="*/ 561103 h 75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9376" h="759376">
                <a:moveTo>
                  <a:pt x="560804" y="0"/>
                </a:moveTo>
                <a:lnTo>
                  <a:pt x="759376" y="0"/>
                </a:lnTo>
                <a:lnTo>
                  <a:pt x="759376" y="759376"/>
                </a:lnTo>
                <a:lnTo>
                  <a:pt x="0" y="759376"/>
                </a:lnTo>
                <a:lnTo>
                  <a:pt x="0" y="561103"/>
                </a:lnTo>
                <a:lnTo>
                  <a:pt x="560804" y="561103"/>
                </a:lnTo>
                <a:close/>
              </a:path>
            </a:pathLst>
          </a:custGeom>
          <a:solidFill>
            <a:srgbClr val="404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/>
          <p:cNvSpPr/>
          <p:nvPr/>
        </p:nvSpPr>
        <p:spPr>
          <a:xfrm>
            <a:off x="8132310" y="544090"/>
            <a:ext cx="3845378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1600" b="1" dirty="0">
                <a:solidFill>
                  <a:srgbClr val="072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Ежегодная численность обучающихся более 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r>
              <a:rPr lang="ru-RU" sz="1600" b="1" dirty="0" smtClean="0">
                <a:solidFill>
                  <a:srgbClr val="072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человек;</a:t>
            </a:r>
          </a:p>
          <a:p>
            <a:pPr algn="just"/>
            <a:endParaRPr lang="ru-RU" sz="1600" dirty="0">
              <a:solidFill>
                <a:srgbClr val="0729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b="1" dirty="0" smtClean="0">
                <a:solidFill>
                  <a:srgbClr val="072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 </a:t>
            </a:r>
            <a:r>
              <a:rPr lang="ru-RU" sz="1600" b="1" dirty="0">
                <a:solidFill>
                  <a:srgbClr val="072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детей,  принявших участие в публичных мероприятиях детского технопарка «</a:t>
            </a:r>
            <a:r>
              <a:rPr lang="ru-RU" sz="1600" b="1" dirty="0" err="1">
                <a:solidFill>
                  <a:srgbClr val="072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1600" b="1" dirty="0">
                <a:solidFill>
                  <a:srgbClr val="072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более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</a:t>
            </a:r>
            <a:r>
              <a:rPr lang="ru-RU" sz="1600" b="1" dirty="0">
                <a:solidFill>
                  <a:srgbClr val="072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  <a:r>
              <a:rPr lang="ru-RU" sz="1600" b="1" dirty="0" smtClean="0">
                <a:solidFill>
                  <a:srgbClr val="072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endParaRPr lang="ru-RU" sz="1600" dirty="0">
              <a:solidFill>
                <a:srgbClr val="0729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b="1" dirty="0" smtClean="0">
                <a:solidFill>
                  <a:srgbClr val="072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ru-RU" sz="1600" b="1" dirty="0" smtClean="0">
                <a:solidFill>
                  <a:srgbClr val="072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разновозрастных </a:t>
            </a:r>
            <a:r>
              <a:rPr lang="ru-RU" sz="1600" b="1" dirty="0">
                <a:solidFill>
                  <a:srgbClr val="072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 численностью не менее 3-х человек, на постоянной основе реализующих инженерные </a:t>
            </a:r>
            <a:r>
              <a:rPr lang="ru-RU" sz="1600" b="1" dirty="0" smtClean="0">
                <a:solidFill>
                  <a:srgbClr val="072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</a:p>
          <a:p>
            <a:pPr algn="just"/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</a:t>
            </a:r>
            <a:r>
              <a:rPr lang="ru-RU" sz="1600" b="1" dirty="0">
                <a:solidFill>
                  <a:srgbClr val="072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инженерных </a:t>
            </a:r>
            <a:r>
              <a:rPr lang="ru-RU" sz="1600" b="1" dirty="0">
                <a:solidFill>
                  <a:srgbClr val="072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 из числа обучающихся в мобильном технопарке «</a:t>
            </a:r>
            <a:r>
              <a:rPr lang="ru-RU" sz="1600" b="1" dirty="0" err="1">
                <a:solidFill>
                  <a:srgbClr val="072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1600" b="1" dirty="0">
                <a:solidFill>
                  <a:srgbClr val="072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приняли участие в региональных, всероссийских и международных мероприятий технической и естественнонаучной направленности.</a:t>
            </a:r>
            <a:endParaRPr lang="ru-RU" sz="1600" b="1" dirty="0">
              <a:solidFill>
                <a:srgbClr val="0729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07296A"/>
              </a:solidFill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4220" y="160288"/>
            <a:ext cx="7170553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 «Геоинформационные технологии (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</a:rPr>
              <a:t>Гео)»/«</a:t>
            </a:r>
            <a:r>
              <a:rPr lang="ru-RU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Аэротехнологии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ru-RU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Аэро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</a:rPr>
              <a:t>)» </a:t>
            </a:r>
            <a:endParaRPr lang="ru-RU" sz="20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07296A"/>
                </a:solidFill>
                <a:latin typeface="Arial" panose="020B0604020202020204" pitchFamily="34" charset="0"/>
              </a:rPr>
              <a:t>погрузит </a:t>
            </a:r>
            <a:r>
              <a:rPr lang="ru-RU" sz="1600" b="1" dirty="0">
                <a:solidFill>
                  <a:srgbClr val="07296A"/>
                </a:solidFill>
                <a:latin typeface="Arial" panose="020B0604020202020204" pitchFamily="34" charset="0"/>
              </a:rPr>
              <a:t>в работу с космическими снимками, аэрофотосъемкой, данными GPS/ГЛОНАСС и всем многообразием пространственных данных, в решение задач</a:t>
            </a:r>
            <a:r>
              <a:rPr lang="ru-RU" sz="1600" b="1" dirty="0">
                <a:solidFill>
                  <a:srgbClr val="07296A"/>
                </a:solidFill>
                <a:latin typeface="Arial" panose="020B0604020202020204" pitchFamily="34" charset="0"/>
              </a:rPr>
              <a:t>, связанных с экологией, историей, маркетингом, городской средой, сельским хозяйством и всем, что нас окружает. 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4222" y="2159917"/>
            <a:ext cx="717055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</a:rPr>
              <a:t>Информационные технологии и Виртуальная и дополненная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реальность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VRAR/IT</a:t>
            </a:r>
            <a:endParaRPr lang="ru-RU" sz="20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07296A"/>
                </a:solidFill>
                <a:latin typeface="Arial" panose="020B0604020202020204" pitchFamily="34" charset="0"/>
              </a:rPr>
              <a:t>Программа, основанная на изучении </a:t>
            </a:r>
            <a:r>
              <a:rPr lang="ru-RU" sz="1600" b="1" dirty="0" err="1">
                <a:solidFill>
                  <a:srgbClr val="07296A"/>
                </a:solidFill>
                <a:latin typeface="Arial" panose="020B0604020202020204" pitchFamily="34" charset="0"/>
              </a:rPr>
              <a:t>Scratch</a:t>
            </a:r>
            <a:r>
              <a:rPr lang="ru-RU" sz="1600" b="1" dirty="0">
                <a:solidFill>
                  <a:srgbClr val="07296A"/>
                </a:solidFill>
                <a:latin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rgbClr val="07296A"/>
                </a:solidFill>
                <a:latin typeface="Arial" panose="020B0604020202020204" pitchFamily="34" charset="0"/>
              </a:rPr>
              <a:t>LeoCADи</a:t>
            </a:r>
            <a:r>
              <a:rPr lang="ru-RU" sz="1600" b="1" dirty="0">
                <a:solidFill>
                  <a:srgbClr val="07296A"/>
                </a:solidFill>
                <a:latin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07296A"/>
                </a:solidFill>
                <a:latin typeface="Arial" panose="020B0604020202020204" pitchFamily="34" charset="0"/>
              </a:rPr>
              <a:t>SketchUp</a:t>
            </a:r>
            <a:r>
              <a:rPr lang="ru-RU" sz="1600" b="1" dirty="0">
                <a:solidFill>
                  <a:srgbClr val="07296A"/>
                </a:solidFill>
                <a:latin typeface="Arial" panose="020B0604020202020204" pitchFamily="34" charset="0"/>
              </a:rPr>
              <a:t>, направлена на развитие у обучающихся базовых навыков программирования, пространственного мышления и начального технического моделирования.</a:t>
            </a:r>
          </a:p>
          <a:p>
            <a:r>
              <a:rPr lang="ru-RU" sz="1600" b="1" dirty="0">
                <a:solidFill>
                  <a:srgbClr val="07296A"/>
                </a:solidFill>
                <a:latin typeface="Arial" panose="020B0604020202020204" pitchFamily="34" charset="0"/>
              </a:rPr>
              <a:t>Обучение направлено на приобретение учащимися навыков работы с программами использующихся для 3D моделирования.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35720" y="4798159"/>
            <a:ext cx="73081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</a:rPr>
              <a:t>Промышленная робототехника и Промышленный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дизайн </a:t>
            </a:r>
            <a:r>
              <a:rPr lang="ru-RU" sz="20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ПромРобо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</a:rPr>
              <a:t>/ </a:t>
            </a:r>
            <a:r>
              <a:rPr lang="ru-RU" sz="20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ПромДизайн</a:t>
            </a:r>
            <a:endParaRPr lang="ru-RU" sz="20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07296A"/>
                </a:solidFill>
                <a:latin typeface="Arial" panose="020B0604020202020204" pitchFamily="34" charset="0"/>
              </a:rPr>
              <a:t>Промышленный дизайн и Промышленная робототехника —сочетание двух направлений, нацеленных на создание прототипов различных механизмов и конструкций с помощью аддитивных технологий.</a:t>
            </a:r>
          </a:p>
        </p:txBody>
      </p:sp>
    </p:spTree>
    <p:extLst>
      <p:ext uri="{BB962C8B-B14F-4D97-AF65-F5344CB8AC3E}">
        <p14:creationId xmlns:p14="http://schemas.microsoft.com/office/powerpoint/2010/main" val="13293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6781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9704" y="4742189"/>
            <a:ext cx="11492592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40468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Деятельность </a:t>
            </a:r>
            <a:r>
              <a:rPr lang="ru-RU" sz="1600" b="1" dirty="0">
                <a:solidFill>
                  <a:srgbClr val="40468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осуществляется по 5 профильным направлениям «Агро», «</a:t>
            </a:r>
            <a:r>
              <a:rPr lang="ru-RU" sz="1600" b="1" dirty="0" err="1">
                <a:solidFill>
                  <a:srgbClr val="40468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Био</a:t>
            </a:r>
            <a:r>
              <a:rPr lang="ru-RU" sz="1600" b="1" dirty="0">
                <a:solidFill>
                  <a:srgbClr val="40468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», «</a:t>
            </a:r>
            <a:r>
              <a:rPr lang="ru-RU" sz="1600" b="1" dirty="0" err="1">
                <a:solidFill>
                  <a:srgbClr val="40468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Экомониторинг</a:t>
            </a:r>
            <a:r>
              <a:rPr lang="ru-RU" sz="1600" b="1" dirty="0">
                <a:solidFill>
                  <a:srgbClr val="40468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», «Лесное дело» и «Проектирование</a:t>
            </a:r>
            <a:r>
              <a:rPr lang="ru-RU" sz="1600" b="1" dirty="0" smtClean="0">
                <a:solidFill>
                  <a:srgbClr val="40468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40468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Реализуются </a:t>
            </a:r>
            <a:r>
              <a:rPr lang="ru-RU" sz="1600" b="1" dirty="0">
                <a:solidFill>
                  <a:srgbClr val="40468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43 программы с охватом 678 человек.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40468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2026 году разработана «дорожная карта» муниципальных </a:t>
            </a:r>
            <a:r>
              <a:rPr lang="ru-RU" sz="1600" b="1" dirty="0" err="1">
                <a:solidFill>
                  <a:srgbClr val="40468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Экостанций</a:t>
            </a:r>
            <a:r>
              <a:rPr lang="ru-RU" sz="1600" b="1" dirty="0">
                <a:solidFill>
                  <a:srgbClr val="40468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как центров по развитию дополнительного естественнонаучного образования на предстоящий 2026-2027 учебный год в контексте задач Концепции развития дополнительного образования детей до 2030 года, II этап (2025-2030 годы).  </a:t>
            </a:r>
            <a:endParaRPr lang="ru-RU" sz="1600" b="1" dirty="0">
              <a:solidFill>
                <a:srgbClr val="40468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848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958" y="0"/>
            <a:ext cx="12338957" cy="688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07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33" y="2127524"/>
            <a:ext cx="2359356" cy="2094530"/>
          </a:xfrm>
          <a:prstGeom prst="rect">
            <a:avLst/>
          </a:prstGeom>
          <a:noFill/>
          <a:extLst/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355" y="4514084"/>
            <a:ext cx="2658153" cy="177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6021" y="597647"/>
            <a:ext cx="11299371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4046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 </a:t>
            </a:r>
            <a:r>
              <a:rPr lang="ru-RU" b="1" dirty="0">
                <a:solidFill>
                  <a:srgbClr val="4046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школьных лесничества в 15 муниципалитетах с охватом более 500 </a:t>
            </a:r>
            <a:r>
              <a:rPr lang="ru-RU" b="1" dirty="0" smtClean="0">
                <a:solidFill>
                  <a:srgbClr val="4046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человек: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4046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4046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Бондарский муниципальный округ (1 школьное лесничество), </a:t>
            </a:r>
            <a:r>
              <a:rPr lang="ru-RU" dirty="0" err="1">
                <a:solidFill>
                  <a:srgbClr val="4046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Гавриловский</a:t>
            </a:r>
            <a:r>
              <a:rPr lang="ru-RU" dirty="0">
                <a:solidFill>
                  <a:srgbClr val="4046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(1), </a:t>
            </a:r>
            <a:r>
              <a:rPr lang="ru-RU" dirty="0" err="1">
                <a:solidFill>
                  <a:srgbClr val="4046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Жердевский</a:t>
            </a:r>
            <a:r>
              <a:rPr lang="ru-RU" dirty="0">
                <a:solidFill>
                  <a:srgbClr val="4046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(1), </a:t>
            </a:r>
            <a:r>
              <a:rPr lang="ru-RU" dirty="0" err="1">
                <a:solidFill>
                  <a:srgbClr val="4046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Кирсановский</a:t>
            </a:r>
            <a:r>
              <a:rPr lang="ru-RU" dirty="0">
                <a:solidFill>
                  <a:srgbClr val="4046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(1), Мичуринский (3), </a:t>
            </a:r>
            <a:r>
              <a:rPr lang="ru-RU" dirty="0" err="1">
                <a:solidFill>
                  <a:srgbClr val="4046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Моршанский</a:t>
            </a:r>
            <a:r>
              <a:rPr lang="ru-RU" dirty="0">
                <a:solidFill>
                  <a:srgbClr val="4046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(2), Первомайский (2), Петровский (1), </a:t>
            </a:r>
            <a:r>
              <a:rPr lang="ru-RU" dirty="0" err="1">
                <a:solidFill>
                  <a:srgbClr val="4046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Пичаевский</a:t>
            </a:r>
            <a:r>
              <a:rPr lang="ru-RU" dirty="0">
                <a:solidFill>
                  <a:srgbClr val="4046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(1), </a:t>
            </a:r>
            <a:r>
              <a:rPr lang="ru-RU" dirty="0" err="1">
                <a:solidFill>
                  <a:srgbClr val="4046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Рассказовский</a:t>
            </a:r>
            <a:r>
              <a:rPr lang="ru-RU" dirty="0">
                <a:solidFill>
                  <a:srgbClr val="4046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(1), Сосновский (4), Тамбовский (2), </a:t>
            </a:r>
            <a:r>
              <a:rPr lang="ru-RU" dirty="0" err="1">
                <a:solidFill>
                  <a:srgbClr val="4046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Уваровский</a:t>
            </a:r>
            <a:r>
              <a:rPr lang="ru-RU" dirty="0">
                <a:solidFill>
                  <a:srgbClr val="4046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(1), город Кирсанов (1), город Мичуринск (1).</a:t>
            </a:r>
            <a:endParaRPr lang="ru-RU" sz="1400" dirty="0">
              <a:solidFill>
                <a:srgbClr val="40468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632" y="4489123"/>
            <a:ext cx="3529297" cy="197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32754" y="139752"/>
            <a:ext cx="3617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4046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Школьные </a:t>
            </a:r>
            <a:r>
              <a:rPr lang="ru-RU" sz="2400" b="1" dirty="0">
                <a:solidFill>
                  <a:srgbClr val="4046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лесничества </a:t>
            </a:r>
            <a:endParaRPr lang="ru-RU" sz="2400" dirty="0">
              <a:solidFill>
                <a:srgbClr val="404684"/>
              </a:solidFill>
            </a:endParaRPr>
          </a:p>
        </p:txBody>
      </p:sp>
      <p:pic>
        <p:nvPicPr>
          <p:cNvPr id="1036" name="Picture 1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455" y="-7744332"/>
            <a:ext cx="6147245" cy="461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Picture background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430" y="2167463"/>
            <a:ext cx="2860969" cy="205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Picture background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1" y="4514084"/>
            <a:ext cx="3137688" cy="1950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Picture background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322" y="2127523"/>
            <a:ext cx="2695575" cy="209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Picture 14" descr="Picture backgroun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538" y="2142502"/>
            <a:ext cx="2895931" cy="207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843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1"/>
          <p:cNvSpPr txBox="1">
            <a:spLocks noChangeArrowheads="1"/>
          </p:cNvSpPr>
          <p:nvPr/>
        </p:nvSpPr>
        <p:spPr bwMode="auto">
          <a:xfrm>
            <a:off x="584200" y="7938"/>
            <a:ext cx="110775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4046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Программный навигатор системы ДО как инструмент повышения доступности дополнительного образования </a:t>
            </a:r>
          </a:p>
        </p:txBody>
      </p:sp>
      <p:pic>
        <p:nvPicPr>
          <p:cNvPr id="44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" t="1515" r="1651" b="1527"/>
          <a:stretch>
            <a:fillRect/>
          </a:stretch>
        </p:blipFill>
        <p:spPr bwMode="auto">
          <a:xfrm>
            <a:off x="403762" y="2701836"/>
            <a:ext cx="808689" cy="80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Прямая соединительная линия 24"/>
          <p:cNvCxnSpPr/>
          <p:nvPr/>
        </p:nvCxnSpPr>
        <p:spPr>
          <a:xfrm>
            <a:off x="6075269" y="1191749"/>
            <a:ext cx="19050" cy="5572125"/>
          </a:xfrm>
          <a:prstGeom prst="line">
            <a:avLst/>
          </a:prstGeom>
          <a:ln w="28575">
            <a:solidFill>
              <a:srgbClr val="40468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/>
          <p:cNvGrpSpPr/>
          <p:nvPr/>
        </p:nvGrpSpPr>
        <p:grpSpPr>
          <a:xfrm>
            <a:off x="106695" y="3640650"/>
            <a:ext cx="5919175" cy="1030941"/>
            <a:chOff x="101687" y="3209925"/>
            <a:chExt cx="5919175" cy="1030941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101687" y="3544888"/>
              <a:ext cx="5075238" cy="431800"/>
              <a:chOff x="101687" y="3544888"/>
              <a:chExt cx="5075238" cy="431800"/>
            </a:xfrm>
          </p:grpSpPr>
          <p:sp>
            <p:nvSpPr>
              <p:cNvPr id="35" name="Прямоугольник 34"/>
              <p:cNvSpPr/>
              <p:nvPr/>
            </p:nvSpPr>
            <p:spPr>
              <a:xfrm rot="10800000">
                <a:off x="101687" y="3544888"/>
                <a:ext cx="5075238" cy="431800"/>
              </a:xfrm>
              <a:prstGeom prst="rect">
                <a:avLst/>
              </a:prstGeom>
              <a:gradFill>
                <a:gsLst>
                  <a:gs pos="32000">
                    <a:schemeClr val="bg1"/>
                  </a:gs>
                  <a:gs pos="62000">
                    <a:schemeClr val="bg1">
                      <a:lumMod val="95000"/>
                    </a:schemeClr>
                  </a:gs>
                  <a:gs pos="100000">
                    <a:schemeClr val="bg2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TextBox 33"/>
              <p:cNvSpPr txBox="1">
                <a:spLocks noChangeArrowheads="1"/>
              </p:cNvSpPr>
              <p:nvPr/>
            </p:nvSpPr>
            <p:spPr bwMode="auto">
              <a:xfrm>
                <a:off x="1963738" y="3544888"/>
                <a:ext cx="2935287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ru-RU" altLang="ru-RU" sz="1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В среднем по области</a:t>
                </a:r>
              </a:p>
            </p:txBody>
          </p:sp>
        </p:grpSp>
        <p:grpSp>
          <p:nvGrpSpPr>
            <p:cNvPr id="30" name="Группа 29"/>
            <p:cNvGrpSpPr/>
            <p:nvPr/>
          </p:nvGrpSpPr>
          <p:grpSpPr>
            <a:xfrm>
              <a:off x="4946493" y="3209925"/>
              <a:ext cx="1074369" cy="1030941"/>
              <a:chOff x="8791808" y="1946724"/>
              <a:chExt cx="1074369" cy="1030941"/>
            </a:xfrm>
          </p:grpSpPr>
          <p:sp>
            <p:nvSpPr>
              <p:cNvPr id="31" name="Овал 30"/>
              <p:cNvSpPr/>
              <p:nvPr/>
            </p:nvSpPr>
            <p:spPr>
              <a:xfrm>
                <a:off x="8807040" y="1946724"/>
                <a:ext cx="1030941" cy="1030941"/>
              </a:xfrm>
              <a:prstGeom prst="ellipse">
                <a:avLst/>
              </a:prstGeom>
              <a:solidFill>
                <a:srgbClr val="404684"/>
              </a:solidFill>
              <a:ln w="57150">
                <a:solidFill>
                  <a:srgbClr val="BEC1E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8791808" y="2267347"/>
                <a:ext cx="10743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13,2%</a:t>
                </a:r>
                <a:endParaRPr lang="ru-R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9" name="TextBox 17"/>
          <p:cNvSpPr txBox="1">
            <a:spLocks noChangeArrowheads="1"/>
          </p:cNvSpPr>
          <p:nvPr/>
        </p:nvSpPr>
        <p:spPr bwMode="auto">
          <a:xfrm>
            <a:off x="624881" y="1463386"/>
            <a:ext cx="51514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4046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детей, охваченных дополнительным образованием естественнонаучной направленности</a:t>
            </a:r>
            <a:endParaRPr lang="ru-RU" altLang="ru-RU" sz="1800" b="1" dirty="0">
              <a:solidFill>
                <a:srgbClr val="4046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8058" y="991206"/>
            <a:ext cx="12013862" cy="646331"/>
            <a:chOff x="178058" y="896322"/>
            <a:chExt cx="12013862" cy="646331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178058" y="913668"/>
              <a:ext cx="12013862" cy="396102"/>
            </a:xfrm>
            <a:prstGeom prst="rect">
              <a:avLst/>
            </a:prstGeom>
            <a:solidFill>
              <a:srgbClr val="4046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612216" y="896322"/>
              <a:ext cx="91643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400" b="1" spc="-90">
                  <a:solidFill>
                    <a:srgbClr val="002060"/>
                  </a:solidFill>
                  <a:latin typeface="Helvetica" panose="020B0604020202020204" pitchFamily="34" charset="0"/>
                  <a:cs typeface="Helvetica" panose="020B0604020202020204" pitchFamily="34" charset="0"/>
                </a:defRPr>
              </a:lvl1pPr>
            </a:lstStyle>
            <a:p>
              <a:r>
                <a:rPr lang="ru-RU" sz="2000" spc="-3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483 </a:t>
              </a:r>
              <a:r>
                <a:rPr lang="ru-RU" sz="1600" spc="-3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программы </a:t>
              </a:r>
              <a:r>
                <a:rPr lang="ru-RU" sz="1600" spc="-3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естественнонаучной направленности </a:t>
              </a:r>
              <a:r>
                <a:rPr lang="ru-RU" sz="1600" spc="-3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</a:t>
              </a:r>
              <a:r>
                <a:rPr lang="ru-RU" sz="1600" spc="-3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Программном навигаторе по состоянию на 31.12.2025</a:t>
              </a:r>
              <a:endParaRPr lang="ru-RU" sz="160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9" name="Прямая соединительная линия 18"/>
          <p:cNvCxnSpPr/>
          <p:nvPr/>
        </p:nvCxnSpPr>
        <p:spPr>
          <a:xfrm flipH="1">
            <a:off x="178138" y="847"/>
            <a:ext cx="8546" cy="6858000"/>
          </a:xfrm>
          <a:prstGeom prst="line">
            <a:avLst/>
          </a:prstGeom>
          <a:ln w="381000">
            <a:gradFill flip="none" rotWithShape="1">
              <a:gsLst>
                <a:gs pos="100000">
                  <a:schemeClr val="bg1"/>
                </a:gs>
                <a:gs pos="68000">
                  <a:srgbClr val="8B91C7"/>
                </a:gs>
                <a:gs pos="27000">
                  <a:srgbClr val="404684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449256" y="4407951"/>
            <a:ext cx="4380097" cy="2235737"/>
            <a:chOff x="417328" y="4092180"/>
            <a:chExt cx="4380097" cy="2441970"/>
          </a:xfrm>
        </p:grpSpPr>
        <p:sp>
          <p:nvSpPr>
            <p:cNvPr id="48" name="Прямоугольник 47"/>
            <p:cNvSpPr/>
            <p:nvPr/>
          </p:nvSpPr>
          <p:spPr bwMode="auto">
            <a:xfrm flipV="1">
              <a:off x="584200" y="4252822"/>
              <a:ext cx="4213225" cy="2281328"/>
            </a:xfrm>
            <a:prstGeom prst="rect">
              <a:avLst/>
            </a:prstGeom>
            <a:gradFill flip="none" rotWithShape="1">
              <a:gsLst>
                <a:gs pos="49000">
                  <a:schemeClr val="bg1"/>
                </a:gs>
                <a:gs pos="62000">
                  <a:srgbClr val="FFCCCC"/>
                </a:gs>
                <a:gs pos="100000">
                  <a:srgbClr val="FF9999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49" name="Рисунок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2" t="11002" r="10139" b="10350"/>
            <a:stretch>
              <a:fillRect/>
            </a:stretch>
          </p:blipFill>
          <p:spPr bwMode="auto">
            <a:xfrm>
              <a:off x="417328" y="4092180"/>
              <a:ext cx="792168" cy="786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Полилиния 20"/>
          <p:cNvSpPr/>
          <p:nvPr/>
        </p:nvSpPr>
        <p:spPr>
          <a:xfrm>
            <a:off x="11763375" y="6429375"/>
            <a:ext cx="428626" cy="428626"/>
          </a:xfrm>
          <a:custGeom>
            <a:avLst/>
            <a:gdLst>
              <a:gd name="connsiteX0" fmla="*/ 560804 w 759376"/>
              <a:gd name="connsiteY0" fmla="*/ 0 h 759376"/>
              <a:gd name="connsiteX1" fmla="*/ 759376 w 759376"/>
              <a:gd name="connsiteY1" fmla="*/ 0 h 759376"/>
              <a:gd name="connsiteX2" fmla="*/ 759376 w 759376"/>
              <a:gd name="connsiteY2" fmla="*/ 759376 h 759376"/>
              <a:gd name="connsiteX3" fmla="*/ 0 w 759376"/>
              <a:gd name="connsiteY3" fmla="*/ 759376 h 759376"/>
              <a:gd name="connsiteX4" fmla="*/ 0 w 759376"/>
              <a:gd name="connsiteY4" fmla="*/ 561103 h 759376"/>
              <a:gd name="connsiteX5" fmla="*/ 560804 w 759376"/>
              <a:gd name="connsiteY5" fmla="*/ 561103 h 75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9376" h="759376">
                <a:moveTo>
                  <a:pt x="560804" y="0"/>
                </a:moveTo>
                <a:lnTo>
                  <a:pt x="759376" y="0"/>
                </a:lnTo>
                <a:lnTo>
                  <a:pt x="759376" y="759376"/>
                </a:lnTo>
                <a:lnTo>
                  <a:pt x="0" y="759376"/>
                </a:lnTo>
                <a:lnTo>
                  <a:pt x="0" y="561103"/>
                </a:lnTo>
                <a:lnTo>
                  <a:pt x="560804" y="561103"/>
                </a:lnTo>
                <a:close/>
              </a:path>
            </a:pathLst>
          </a:custGeom>
          <a:solidFill>
            <a:srgbClr val="404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83849" y="2478817"/>
            <a:ext cx="31348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Уваровский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(30,63%) 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г. Уварово (25,48%)</a:t>
            </a:r>
            <a:endParaRPr lang="ru-RU" dirty="0"/>
          </a:p>
          <a:p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Гавриловский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(16,8%)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Перврмайский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(16,31%)</a:t>
            </a:r>
          </a:p>
          <a:p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Кирсановский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(15,08%)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95831" y="4802617"/>
            <a:ext cx="35335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Знаменский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(4,49%)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Никифоровский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(4,23%) 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Рассказово (3,29%).</a:t>
            </a:r>
            <a:endParaRPr lang="ru-RU" dirty="0"/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Мучкапский (2,94%) 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г. Кирсанов (2,28%) 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г. Котовск (2,05%)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400" y="1436871"/>
            <a:ext cx="5941891" cy="284556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171914" y="4345500"/>
            <a:ext cx="2523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«Юный исследователь»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53907" y="4722908"/>
            <a:ext cx="2600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«Ландшафтный дизайн»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008666" y="5076182"/>
            <a:ext cx="4161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«Шаги </a:t>
            </a:r>
            <a:r>
              <a:rPr lang="ru-RU" dirty="0"/>
              <a:t>в экспериментальную </a:t>
            </a:r>
            <a:r>
              <a:rPr lang="ru-RU" dirty="0" smtClean="0"/>
              <a:t>биологию»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138093" y="5453249"/>
            <a:ext cx="3902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«Многообразие </a:t>
            </a:r>
            <a:r>
              <a:rPr lang="ru-RU" dirty="0"/>
              <a:t>органического </a:t>
            </a:r>
            <a:r>
              <a:rPr lang="ru-RU" dirty="0" smtClean="0"/>
              <a:t>мира»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353907" y="5830316"/>
            <a:ext cx="2209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«Химия </a:t>
            </a:r>
            <a:r>
              <a:rPr lang="ru-RU" dirty="0"/>
              <a:t>и </a:t>
            </a:r>
            <a:r>
              <a:rPr lang="ru-RU" dirty="0" smtClean="0"/>
              <a:t>здоровье»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502146" y="6205114"/>
            <a:ext cx="2087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«Растениеводство»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143718" y="6197132"/>
            <a:ext cx="3060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«Чудеса </a:t>
            </a:r>
            <a:r>
              <a:rPr lang="ru-RU" dirty="0"/>
              <a:t>окружающего </a:t>
            </a:r>
            <a:r>
              <a:rPr lang="ru-RU" dirty="0" smtClean="0"/>
              <a:t>мира»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238388" y="4345155"/>
            <a:ext cx="2712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«Экологическая мозаика»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9267755" y="4729745"/>
            <a:ext cx="268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«Введение </a:t>
            </a:r>
            <a:r>
              <a:rPr lang="ru-RU" dirty="0"/>
              <a:t>в </a:t>
            </a:r>
            <a:r>
              <a:rPr lang="ru-RU" dirty="0" smtClean="0"/>
              <a:t>агробизнес»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792368" y="5820312"/>
            <a:ext cx="2947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«Электричество вокруг нас»</a:t>
            </a:r>
          </a:p>
        </p:txBody>
      </p:sp>
    </p:spTree>
    <p:extLst>
      <p:ext uri="{BB962C8B-B14F-4D97-AF65-F5344CB8AC3E}">
        <p14:creationId xmlns:p14="http://schemas.microsoft.com/office/powerpoint/2010/main" val="89633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4200</TotalTime>
  <Words>849</Words>
  <Application>Microsoft Office PowerPoint</Application>
  <PresentationFormat>Широкоэкранный</PresentationFormat>
  <Paragraphs>80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М33</dc:creator>
  <cp:lastModifiedBy>Ivan Mashtak</cp:lastModifiedBy>
  <cp:revision>520</cp:revision>
  <dcterms:created xsi:type="dcterms:W3CDTF">2026-01-29T06:54:31Z</dcterms:created>
  <dcterms:modified xsi:type="dcterms:W3CDTF">2026-05-05T01:03:41Z</dcterms:modified>
</cp:coreProperties>
</file>