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8" r:id="rId3"/>
    <p:sldId id="292" r:id="rId4"/>
    <p:sldId id="284" r:id="rId5"/>
    <p:sldId id="277" r:id="rId6"/>
    <p:sldId id="280" r:id="rId7"/>
    <p:sldId id="288" r:id="rId8"/>
    <p:sldId id="289" r:id="rId9"/>
    <p:sldId id="281" r:id="rId10"/>
    <p:sldId id="282" r:id="rId11"/>
    <p:sldId id="295" r:id="rId12"/>
    <p:sldId id="285" r:id="rId13"/>
    <p:sldId id="290" r:id="rId14"/>
    <p:sldId id="291" r:id="rId15"/>
    <p:sldId id="287" r:id="rId16"/>
    <p:sldId id="275" r:id="rId17"/>
  </p:sldIdLst>
  <p:sldSz cx="12192000" cy="6858000"/>
  <p:notesSz cx="6888163" cy="100187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4E9C"/>
    <a:srgbClr val="F6F8FC"/>
    <a:srgbClr val="6060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16" autoAdjust="0"/>
    <p:restoredTop sz="94574"/>
  </p:normalViewPr>
  <p:slideViewPr>
    <p:cSldViewPr snapToGrid="0">
      <p:cViewPr varScale="1">
        <p:scale>
          <a:sx n="110" d="100"/>
          <a:sy n="110" d="100"/>
        </p:scale>
        <p:origin x="60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rgbClr val="3D4E9C"/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rgbClr val="3D4E9C"/>
                </a:solidFill>
              </a:rPr>
              <a:t>2024</a:t>
            </a:r>
            <a:r>
              <a:rPr lang="en-US" dirty="0">
                <a:solidFill>
                  <a:srgbClr val="3D4E9C"/>
                </a:solidFill>
              </a:rPr>
              <a:t>/2025</a:t>
            </a:r>
            <a:r>
              <a:rPr lang="en-US" baseline="0" dirty="0">
                <a:solidFill>
                  <a:srgbClr val="3D4E9C"/>
                </a:solidFill>
              </a:rPr>
              <a:t> </a:t>
            </a:r>
            <a:r>
              <a:rPr lang="ru-RU" baseline="0" dirty="0">
                <a:solidFill>
                  <a:srgbClr val="3D4E9C"/>
                </a:solidFill>
              </a:rPr>
              <a:t>чел.</a:t>
            </a:r>
            <a:endParaRPr lang="ru-RU" dirty="0">
              <a:solidFill>
                <a:srgbClr val="3D4E9C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rgbClr val="3D4E9C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2024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3D4E9C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МА</c:v>
                </c:pt>
                <c:pt idx="1">
                  <c:v>ИНФ</c:v>
                </c:pt>
                <c:pt idx="2">
                  <c:v>ФИ</c:v>
                </c:pt>
                <c:pt idx="3">
                  <c:v>ХИ</c:v>
                </c:pt>
                <c:pt idx="4">
                  <c:v>БИ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4817</c:v>
                </c:pt>
                <c:pt idx="1">
                  <c:v>1234</c:v>
                </c:pt>
                <c:pt idx="2">
                  <c:v>1941</c:v>
                </c:pt>
                <c:pt idx="3">
                  <c:v>1866</c:v>
                </c:pt>
                <c:pt idx="4">
                  <c:v>2127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B7-4DEC-96A3-803F2401D3D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3D4E9C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МА</c:v>
                </c:pt>
                <c:pt idx="1">
                  <c:v>ИНФ</c:v>
                </c:pt>
                <c:pt idx="2">
                  <c:v>ФИ</c:v>
                </c:pt>
                <c:pt idx="3">
                  <c:v>ХИ</c:v>
                </c:pt>
                <c:pt idx="4">
                  <c:v>БИ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5323</c:v>
                </c:pt>
                <c:pt idx="1">
                  <c:v>1653</c:v>
                </c:pt>
                <c:pt idx="2">
                  <c:v>2684</c:v>
                </c:pt>
                <c:pt idx="3">
                  <c:v>2075</c:v>
                </c:pt>
                <c:pt idx="4">
                  <c:v>2692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B7-4DEC-96A3-803F2401D3D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094734554"/>
        <c:axId val="2094734552"/>
      </c:barChart>
      <c:catAx>
        <c:axId val="209473455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3D4E9C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94734552"/>
        <c:crosses val="autoZero"/>
        <c:auto val="1"/>
        <c:lblAlgn val="ctr"/>
        <c:lblOffset val="100"/>
        <c:noMultiLvlLbl val="1"/>
      </c:catAx>
      <c:valAx>
        <c:axId val="2094734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rgbClr val="3D4E9C"/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Приращение, мин. показатель - 10%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rgbClr val="3D4E9C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Прирост, %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3D4E9C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МА</c:v>
                </c:pt>
                <c:pt idx="1">
                  <c:v>ИНФ</c:v>
                </c:pt>
                <c:pt idx="2">
                  <c:v>ФИ</c:v>
                </c:pt>
                <c:pt idx="3">
                  <c:v>ХИ</c:v>
                </c:pt>
                <c:pt idx="4">
                  <c:v>БИ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10.5</c:v>
                </c:pt>
                <c:pt idx="1">
                  <c:v>33.950000000000003</c:v>
                </c:pt>
                <c:pt idx="2">
                  <c:v>38.28</c:v>
                </c:pt>
                <c:pt idx="3">
                  <c:v>11.2</c:v>
                </c:pt>
                <c:pt idx="4">
                  <c:v>26.56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56-452C-BAD7-0F5C86BF8D3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094734554"/>
        <c:axId val="2094734552"/>
      </c:barChart>
      <c:catAx>
        <c:axId val="209473455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3D4E9C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94734552"/>
        <c:crosses val="autoZero"/>
        <c:auto val="1"/>
        <c:lblAlgn val="ctr"/>
        <c:lblOffset val="100"/>
        <c:noMultiLvlLbl val="1"/>
      </c:catAx>
      <c:valAx>
        <c:axId val="2094734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rgbClr val="3D4E9C"/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rgbClr val="3D4E9C"/>
                </a:solidFill>
              </a:rPr>
              <a:t>2024</a:t>
            </a:r>
            <a:r>
              <a:rPr lang="en-US" dirty="0">
                <a:solidFill>
                  <a:srgbClr val="3D4E9C"/>
                </a:solidFill>
              </a:rPr>
              <a:t>/2025</a:t>
            </a:r>
            <a:r>
              <a:rPr lang="en-US" baseline="0" dirty="0">
                <a:solidFill>
                  <a:srgbClr val="3D4E9C"/>
                </a:solidFill>
              </a:rPr>
              <a:t> </a:t>
            </a:r>
            <a:r>
              <a:rPr lang="ru-RU" baseline="0" dirty="0">
                <a:solidFill>
                  <a:srgbClr val="3D4E9C"/>
                </a:solidFill>
              </a:rPr>
              <a:t>чел.</a:t>
            </a:r>
            <a:endParaRPr lang="ru-RU" dirty="0">
              <a:solidFill>
                <a:srgbClr val="3D4E9C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rgbClr val="3D4E9C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2024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3D4E9C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МА</c:v>
                </c:pt>
                <c:pt idx="1">
                  <c:v>ИНФ</c:v>
                </c:pt>
                <c:pt idx="2">
                  <c:v>ФИ</c:v>
                </c:pt>
                <c:pt idx="3">
                  <c:v>ХИ</c:v>
                </c:pt>
                <c:pt idx="4">
                  <c:v>БИ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4817</c:v>
                </c:pt>
                <c:pt idx="1">
                  <c:v>1234</c:v>
                </c:pt>
                <c:pt idx="2">
                  <c:v>1941</c:v>
                </c:pt>
                <c:pt idx="3">
                  <c:v>1866</c:v>
                </c:pt>
                <c:pt idx="4">
                  <c:v>2127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B7-4DEC-96A3-803F2401D3D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3D4E9C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МА</c:v>
                </c:pt>
                <c:pt idx="1">
                  <c:v>ИНФ</c:v>
                </c:pt>
                <c:pt idx="2">
                  <c:v>ФИ</c:v>
                </c:pt>
                <c:pt idx="3">
                  <c:v>ХИ</c:v>
                </c:pt>
                <c:pt idx="4">
                  <c:v>БИ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5323</c:v>
                </c:pt>
                <c:pt idx="1">
                  <c:v>1653</c:v>
                </c:pt>
                <c:pt idx="2">
                  <c:v>2684</c:v>
                </c:pt>
                <c:pt idx="3">
                  <c:v>2075</c:v>
                </c:pt>
                <c:pt idx="4">
                  <c:v>2692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B7-4DEC-96A3-803F2401D3D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094734554"/>
        <c:axId val="2094734552"/>
      </c:barChart>
      <c:catAx>
        <c:axId val="209473455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3D4E9C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94734552"/>
        <c:crosses val="autoZero"/>
        <c:auto val="1"/>
        <c:lblAlgn val="ctr"/>
        <c:lblOffset val="100"/>
        <c:noMultiLvlLbl val="1"/>
      </c:catAx>
      <c:valAx>
        <c:axId val="2094734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rgbClr val="3D4E9C"/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Приращение в 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rgbClr val="3D4E9C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Прирост, %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3D4E9C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МА</c:v>
                </c:pt>
                <c:pt idx="1">
                  <c:v>ИНФ</c:v>
                </c:pt>
                <c:pt idx="2">
                  <c:v>ФИ</c:v>
                </c:pt>
                <c:pt idx="3">
                  <c:v>ХИ</c:v>
                </c:pt>
                <c:pt idx="4">
                  <c:v>БИ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10.5</c:v>
                </c:pt>
                <c:pt idx="1">
                  <c:v>33.950000000000003</c:v>
                </c:pt>
                <c:pt idx="2">
                  <c:v>38.28</c:v>
                </c:pt>
                <c:pt idx="3">
                  <c:v>11.2</c:v>
                </c:pt>
                <c:pt idx="4">
                  <c:v>26.56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56-452C-BAD7-0F5C86BF8D3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094734554"/>
        <c:axId val="2094734552"/>
      </c:barChart>
      <c:catAx>
        <c:axId val="209473455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3D4E9C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94734552"/>
        <c:crosses val="autoZero"/>
        <c:auto val="1"/>
        <c:lblAlgn val="ctr"/>
        <c:lblOffset val="100"/>
        <c:noMultiLvlLbl val="1"/>
      </c:catAx>
      <c:valAx>
        <c:axId val="2094734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rgbClr val="3D4E9C"/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rgbClr val="3D4E9C"/>
                </a:solidFill>
              </a:rPr>
              <a:t>2024</a:t>
            </a:r>
            <a:r>
              <a:rPr lang="en-US" dirty="0">
                <a:solidFill>
                  <a:srgbClr val="3D4E9C"/>
                </a:solidFill>
              </a:rPr>
              <a:t>/2025</a:t>
            </a:r>
            <a:r>
              <a:rPr lang="en-US" baseline="0" dirty="0">
                <a:solidFill>
                  <a:srgbClr val="3D4E9C"/>
                </a:solidFill>
              </a:rPr>
              <a:t> </a:t>
            </a:r>
            <a:r>
              <a:rPr lang="ru-RU" baseline="0" dirty="0">
                <a:solidFill>
                  <a:srgbClr val="3D4E9C"/>
                </a:solidFill>
              </a:rPr>
              <a:t>чел.</a:t>
            </a:r>
            <a:endParaRPr lang="ru-RU" dirty="0">
              <a:solidFill>
                <a:srgbClr val="3D4E9C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rgbClr val="3D4E9C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2024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3D4E9C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МА</c:v>
                </c:pt>
                <c:pt idx="1">
                  <c:v>ИНФ</c:v>
                </c:pt>
                <c:pt idx="2">
                  <c:v>ФИ</c:v>
                </c:pt>
                <c:pt idx="3">
                  <c:v>ХИ</c:v>
                </c:pt>
                <c:pt idx="4">
                  <c:v>БИ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4817</c:v>
                </c:pt>
                <c:pt idx="1">
                  <c:v>1234</c:v>
                </c:pt>
                <c:pt idx="2">
                  <c:v>1941</c:v>
                </c:pt>
                <c:pt idx="3">
                  <c:v>1866</c:v>
                </c:pt>
                <c:pt idx="4">
                  <c:v>2127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B7-4DEC-96A3-803F2401D3D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3D4E9C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МА</c:v>
                </c:pt>
                <c:pt idx="1">
                  <c:v>ИНФ</c:v>
                </c:pt>
                <c:pt idx="2">
                  <c:v>ФИ</c:v>
                </c:pt>
                <c:pt idx="3">
                  <c:v>ХИ</c:v>
                </c:pt>
                <c:pt idx="4">
                  <c:v>БИ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5323</c:v>
                </c:pt>
                <c:pt idx="1">
                  <c:v>1653</c:v>
                </c:pt>
                <c:pt idx="2">
                  <c:v>2684</c:v>
                </c:pt>
                <c:pt idx="3">
                  <c:v>2075</c:v>
                </c:pt>
                <c:pt idx="4">
                  <c:v>2692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B7-4DEC-96A3-803F2401D3D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094734554"/>
        <c:axId val="2094734552"/>
      </c:barChart>
      <c:catAx>
        <c:axId val="209473455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3D4E9C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94734552"/>
        <c:crosses val="autoZero"/>
        <c:auto val="1"/>
        <c:lblAlgn val="ctr"/>
        <c:lblOffset val="100"/>
        <c:noMultiLvlLbl val="1"/>
      </c:catAx>
      <c:valAx>
        <c:axId val="2094734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rgbClr val="3D4E9C"/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Приращение в 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rgbClr val="3D4E9C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Прирост, %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3D4E9C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МА</c:v>
                </c:pt>
                <c:pt idx="1">
                  <c:v>ИНФ</c:v>
                </c:pt>
                <c:pt idx="2">
                  <c:v>ФИ</c:v>
                </c:pt>
                <c:pt idx="3">
                  <c:v>ХИ</c:v>
                </c:pt>
                <c:pt idx="4">
                  <c:v>БИ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10.5</c:v>
                </c:pt>
                <c:pt idx="1">
                  <c:v>33.950000000000003</c:v>
                </c:pt>
                <c:pt idx="2">
                  <c:v>38.28</c:v>
                </c:pt>
                <c:pt idx="3">
                  <c:v>11.2</c:v>
                </c:pt>
                <c:pt idx="4">
                  <c:v>26.56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56-452C-BAD7-0F5C86BF8D3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094734554"/>
        <c:axId val="2094734552"/>
      </c:barChart>
      <c:catAx>
        <c:axId val="209473455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3D4E9C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94734552"/>
        <c:crosses val="autoZero"/>
        <c:auto val="1"/>
        <c:lblAlgn val="ctr"/>
        <c:lblOffset val="100"/>
        <c:noMultiLvlLbl val="1"/>
      </c:catAx>
      <c:valAx>
        <c:axId val="2094734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A7AB4420-711E-4F17-812C-AD52F9EF07B9}" type="datetimeFigureOut">
              <a:rPr lang="ru-RU" smtClean="0"/>
              <a:t>13.05.2026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EB3800C5-CA76-47A2-9BE7-5DBEA78A9C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825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3421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740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4768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1244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921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400AF4-75A2-937C-1F97-4510F93308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7A843C-A930-00FF-84B8-E9E25AB9F5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CA1ABC-55B1-85B7-8F7F-1D7D469429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8B969B-5D29-4EBD-3B0D-71E2DE80BF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937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671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943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51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663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3706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3724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820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773F2-3998-438F-89D9-01CF60B99779}" type="datetimeFigureOut">
              <a:rPr lang="ru-RU" smtClean="0"/>
              <a:t>13.05.2026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EDEF3-08B1-4E0C-92CC-8FE43D0A08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438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773F2-3998-438F-89D9-01CF60B99779}" type="datetimeFigureOut">
              <a:rPr lang="ru-RU" smtClean="0"/>
              <a:t>13.05.2026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EDEF3-08B1-4E0C-92CC-8FE43D0A08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568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773F2-3998-438F-89D9-01CF60B99779}" type="datetimeFigureOut">
              <a:rPr lang="ru-RU" smtClean="0"/>
              <a:t>13.05.2026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EDEF3-08B1-4E0C-92CC-8FE43D0A08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070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5944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0260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7110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773F2-3998-438F-89D9-01CF60B99779}" type="datetimeFigureOut">
              <a:rPr lang="ru-RU" smtClean="0"/>
              <a:t>13.05.2026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EDEF3-08B1-4E0C-92CC-8FE43D0A08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596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773F2-3998-438F-89D9-01CF60B99779}" type="datetimeFigureOut">
              <a:rPr lang="ru-RU" smtClean="0"/>
              <a:t>13.05.2026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EDEF3-08B1-4E0C-92CC-8FE43D0A08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860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773F2-3998-438F-89D9-01CF60B99779}" type="datetimeFigureOut">
              <a:rPr lang="ru-RU" smtClean="0"/>
              <a:t>13.05.2026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EDEF3-08B1-4E0C-92CC-8FE43D0A08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030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773F2-3998-438F-89D9-01CF60B99779}" type="datetimeFigureOut">
              <a:rPr lang="ru-RU" smtClean="0"/>
              <a:t>13.05.2026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EDEF3-08B1-4E0C-92CC-8FE43D0A08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725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773F2-3998-438F-89D9-01CF60B99779}" type="datetimeFigureOut">
              <a:rPr lang="ru-RU" smtClean="0"/>
              <a:t>13.05.2026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EDEF3-08B1-4E0C-92CC-8FE43D0A08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054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773F2-3998-438F-89D9-01CF60B99779}" type="datetimeFigureOut">
              <a:rPr lang="ru-RU" smtClean="0"/>
              <a:t>13.05.2026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EDEF3-08B1-4E0C-92CC-8FE43D0A08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746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773F2-3998-438F-89D9-01CF60B99779}" type="datetimeFigureOut">
              <a:rPr lang="ru-RU" smtClean="0"/>
              <a:t>13.05.2026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EDEF3-08B1-4E0C-92CC-8FE43D0A08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388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773F2-3998-438F-89D9-01CF60B99779}" type="datetimeFigureOut">
              <a:rPr lang="ru-RU" smtClean="0"/>
              <a:t>13.05.2026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EDEF3-08B1-4E0C-92CC-8FE43D0A08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817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773F2-3998-438F-89D9-01CF60B99779}" type="datetimeFigureOut">
              <a:rPr lang="ru-RU" smtClean="0"/>
              <a:t>13.05.2026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EDEF3-08B1-4E0C-92CC-8FE43D0A08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731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3" r:id="rId13"/>
    <p:sldLayoutId id="214748366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7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svg"/><Relationship Id="rId4" Type="http://schemas.openxmlformats.org/officeDocument/2006/relationships/image" Target="../media/image28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gif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981440-8DD3-4170-8F66-8C66133A0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301" y="1722137"/>
            <a:ext cx="8520625" cy="3147133"/>
          </a:xfrm>
        </p:spPr>
        <p:txBody>
          <a:bodyPr>
            <a:noAutofit/>
          </a:bodyPr>
          <a:lstStyle/>
          <a:p>
            <a:pPr algn="l"/>
            <a:r>
              <a:rPr lang="ru-RU" sz="3600" b="1" dirty="0">
                <a:solidFill>
                  <a:srgbClr val="3D4E9C"/>
                </a:solidFill>
                <a:latin typeface="+mn-lt"/>
              </a:rPr>
              <a:t>Математическое и естественно-научное образование в Тамбовской области: </a:t>
            </a:r>
            <a:r>
              <a:rPr lang="ru-RU" sz="2400" b="1" dirty="0">
                <a:solidFill>
                  <a:srgbClr val="3D4E9C"/>
                </a:solidFill>
                <a:latin typeface="+mn-lt"/>
              </a:rPr>
              <a:t>результаты федерального мониторинга реализации регионального Комплексного плана мероприятий по повышению качества МИЕНО и задачи на перспективу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528AABA-6589-4D3B-B111-979B5072B0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1300" y="5532498"/>
            <a:ext cx="9144000" cy="1024215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err="1">
                <a:solidFill>
                  <a:srgbClr val="3D4E9C"/>
                </a:solidFill>
              </a:rPr>
              <a:t>Налетова</a:t>
            </a:r>
            <a:r>
              <a:rPr lang="ru-RU" sz="1800" b="1" dirty="0">
                <a:solidFill>
                  <a:srgbClr val="3D4E9C"/>
                </a:solidFill>
              </a:rPr>
              <a:t> Ирина Владимировна</a:t>
            </a:r>
            <a:r>
              <a:rPr lang="ru-RU" sz="1800" dirty="0">
                <a:solidFill>
                  <a:srgbClr val="3D4E9C"/>
                </a:solidFill>
              </a:rPr>
              <a:t>, </a:t>
            </a:r>
            <a:br>
              <a:rPr lang="ru-RU" sz="1800" dirty="0">
                <a:solidFill>
                  <a:srgbClr val="3D4E9C"/>
                </a:solidFill>
              </a:rPr>
            </a:br>
            <a:r>
              <a:rPr lang="ru-RU" sz="1800" dirty="0">
                <a:solidFill>
                  <a:srgbClr val="3D4E9C"/>
                </a:solidFill>
              </a:rPr>
              <a:t>ректор ТОГОАУ ДПО «Институт повышения квалификации работников образования»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6394678-89E6-4FA3-B044-E92A16BB09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2362" y="79900"/>
            <a:ext cx="2389639" cy="283197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BABE33C-E755-4A32-A931-C80CF3E7FA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2362" y="2911877"/>
            <a:ext cx="2389639" cy="283197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02D1111-4FC7-4888-9333-985A389358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658"/>
          <a:stretch/>
        </p:blipFill>
        <p:spPr>
          <a:xfrm>
            <a:off x="9802362" y="5743853"/>
            <a:ext cx="2389639" cy="1114147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57ADD50-A55A-4D34-B039-D8753B01E68D}"/>
              </a:ext>
            </a:extLst>
          </p:cNvPr>
          <p:cNvSpPr/>
          <p:nvPr/>
        </p:nvSpPr>
        <p:spPr>
          <a:xfrm>
            <a:off x="1" y="0"/>
            <a:ext cx="217714" cy="6858000"/>
          </a:xfrm>
          <a:prstGeom prst="rect">
            <a:avLst/>
          </a:prstGeom>
          <a:solidFill>
            <a:srgbClr val="394B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4E1E70B-230B-1EF9-6C60-A8035426FC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9685" y="79900"/>
            <a:ext cx="1475477" cy="153583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B6AA466-CEB2-2275-9761-38013438BE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78" y="497891"/>
            <a:ext cx="1997007" cy="8028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309836E-11BA-A6E2-CAC9-723A91D745D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840" y="547644"/>
            <a:ext cx="1994034" cy="64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235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0546" y="97999"/>
            <a:ext cx="4502814" cy="5373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208"/>
              </a:lnSpc>
            </a:pPr>
            <a:r>
              <a:rPr lang="ru-RU" sz="3200" b="1" dirty="0">
                <a:solidFill>
                  <a:srgbClr val="3D4E9C"/>
                </a:solidFill>
                <a:latin typeface="Calibri" panose="020F0502020204030204" pitchFamily="34" charset="0"/>
                <a:ea typeface="Crimson Pro Semi Bold" pitchFamily="34" charset="-122"/>
                <a:cs typeface="Calibri" panose="020F0502020204030204" pitchFamily="34" charset="0"/>
              </a:rPr>
              <a:t>П3 </a:t>
            </a:r>
            <a:r>
              <a:rPr lang="ru-RU" sz="3200" b="1" dirty="0">
                <a:solidFill>
                  <a:srgbClr val="3D4E9C"/>
                </a:solidFill>
              </a:rPr>
              <a:t>Сетевое взаимодействие </a:t>
            </a:r>
            <a:endParaRPr lang="en-US" sz="3200" b="1" dirty="0">
              <a:solidFill>
                <a:srgbClr val="3D4E9C"/>
              </a:solidFill>
              <a:latin typeface="QuattrocentoSans" charset="0"/>
              <a:ea typeface="QuattrocentoSans" charset="0"/>
              <a:cs typeface="QuattrocentoSans" charset="0"/>
            </a:endParaRP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1626DBC5-268D-4A36-8BCB-8E91F0769E49}"/>
              </a:ext>
            </a:extLst>
          </p:cNvPr>
          <p:cNvCxnSpPr/>
          <p:nvPr/>
        </p:nvCxnSpPr>
        <p:spPr>
          <a:xfrm>
            <a:off x="171451" y="6013081"/>
            <a:ext cx="1176337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92ED4F54-AFBC-4498-A8E7-41384164ED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89" y="6233386"/>
            <a:ext cx="1147426" cy="369328"/>
          </a:xfrm>
          <a:prstGeom prst="rect">
            <a:avLst/>
          </a:prstGeom>
        </p:spPr>
      </p:pic>
      <p:sp>
        <p:nvSpPr>
          <p:cNvPr id="29" name="Подзаголовок 2">
            <a:extLst>
              <a:ext uri="{FF2B5EF4-FFF2-40B4-BE49-F238E27FC236}">
                <a16:creationId xmlns:a16="http://schemas.microsoft.com/office/drawing/2014/main" id="{FDDDDCC9-A3F6-4207-B260-56AE02144B80}"/>
              </a:ext>
            </a:extLst>
          </p:cNvPr>
          <p:cNvSpPr txBox="1">
            <a:spLocks/>
          </p:cNvSpPr>
          <p:nvPr/>
        </p:nvSpPr>
        <p:spPr>
          <a:xfrm>
            <a:off x="1579731" y="6233386"/>
            <a:ext cx="4368520" cy="5121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50000"/>
              </a:lnSpc>
            </a:pPr>
            <a:r>
              <a:rPr lang="ru-RU" sz="1400" dirty="0">
                <a:solidFill>
                  <a:srgbClr val="3D4E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Тамбовский областной институт</a:t>
            </a:r>
          </a:p>
          <a:p>
            <a:pPr algn="l">
              <a:lnSpc>
                <a:spcPct val="50000"/>
              </a:lnSpc>
            </a:pPr>
            <a:r>
              <a:rPr lang="ru-RU" sz="1400" dirty="0">
                <a:solidFill>
                  <a:srgbClr val="3D4E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повышения квалификации работников образования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0710334" y="6434667"/>
            <a:ext cx="1388533" cy="3362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5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60960" y="1217846"/>
            <a:ext cx="5924550" cy="885273"/>
            <a:chOff x="336201" y="955142"/>
            <a:chExt cx="6615430" cy="568364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336202" y="955142"/>
              <a:ext cx="6615429" cy="568364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202238" algn="r"/>
              <a:r>
                <a:rPr lang="ru-RU" b="1" dirty="0">
                  <a:solidFill>
                    <a:srgbClr val="3D4E9C"/>
                  </a:solidFill>
                </a:rPr>
                <a:t>1</a:t>
              </a:r>
              <a:endParaRPr lang="en-US" b="1" dirty="0">
                <a:solidFill>
                  <a:srgbClr val="3D4E9C"/>
                </a:solidFill>
                <a:latin typeface="QuattrocentoSans" charset="0"/>
                <a:ea typeface="QuattrocentoSans" charset="0"/>
                <a:cs typeface="QuattrocentoSans" charset="0"/>
              </a:endParaRPr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336201" y="955142"/>
              <a:ext cx="5842566" cy="568364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600" b="1" dirty="0"/>
                <a:t>3.1.  Количество реализованных сетевых программ по </a:t>
              </a:r>
              <a:r>
                <a:rPr lang="ru-RU" sz="1600" b="1" dirty="0" err="1"/>
                <a:t>МиЕН</a:t>
              </a:r>
              <a:r>
                <a:rPr lang="ru-RU" sz="1600" b="1" dirty="0"/>
                <a:t> направлению (школа совместно с Кванториумами, IT-кубами, Точками роста)</a:t>
              </a:r>
            </a:p>
          </p:txBody>
        </p:sp>
      </p:grpSp>
      <p:grpSp>
        <p:nvGrpSpPr>
          <p:cNvPr id="120" name="Группа 119"/>
          <p:cNvGrpSpPr/>
          <p:nvPr/>
        </p:nvGrpSpPr>
        <p:grpSpPr>
          <a:xfrm>
            <a:off x="60960" y="2167799"/>
            <a:ext cx="5924550" cy="885273"/>
            <a:chOff x="336201" y="955142"/>
            <a:chExt cx="6615430" cy="568364"/>
          </a:xfrm>
        </p:grpSpPr>
        <p:sp>
          <p:nvSpPr>
            <p:cNvPr id="121" name="Скругленный прямоугольник 120"/>
            <p:cNvSpPr/>
            <p:nvPr/>
          </p:nvSpPr>
          <p:spPr>
            <a:xfrm>
              <a:off x="336202" y="955142"/>
              <a:ext cx="6615429" cy="568364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202238" algn="r"/>
              <a:r>
                <a:rPr lang="ru-RU" b="1" dirty="0">
                  <a:solidFill>
                    <a:srgbClr val="3D4E9C"/>
                  </a:solidFill>
                </a:rPr>
                <a:t>2</a:t>
              </a:r>
              <a:endParaRPr lang="en-US" b="1" dirty="0">
                <a:solidFill>
                  <a:srgbClr val="3D4E9C"/>
                </a:solidFill>
                <a:latin typeface="QuattrocentoSans" charset="0"/>
                <a:ea typeface="QuattrocentoSans" charset="0"/>
                <a:cs typeface="QuattrocentoSans" charset="0"/>
              </a:endParaRPr>
            </a:p>
          </p:txBody>
        </p:sp>
        <p:sp>
          <p:nvSpPr>
            <p:cNvPr id="122" name="Скругленный прямоугольник 121"/>
            <p:cNvSpPr/>
            <p:nvPr/>
          </p:nvSpPr>
          <p:spPr>
            <a:xfrm>
              <a:off x="336201" y="955142"/>
              <a:ext cx="5842566" cy="568364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600" b="1" dirty="0"/>
                <a:t>3.2. Индекс перечневых олимпиад (отношение числа перечневых олимпиад </a:t>
              </a:r>
              <a:r>
                <a:rPr lang="ru-RU" sz="1600" b="1" dirty="0" err="1"/>
                <a:t>МиЕН</a:t>
              </a:r>
              <a:r>
                <a:rPr lang="ru-RU" sz="1600" b="1" dirty="0"/>
                <a:t> к количеству вузов </a:t>
              </a:r>
              <a:r>
                <a:rPr lang="ru-RU" sz="1600" b="1" dirty="0" err="1"/>
                <a:t>МиЕН</a:t>
              </a:r>
              <a:r>
                <a:rPr lang="ru-RU" sz="1600" b="1" dirty="0"/>
                <a:t> направленности в регионе) </a:t>
              </a:r>
            </a:p>
          </p:txBody>
        </p:sp>
      </p:grpSp>
      <p:grpSp>
        <p:nvGrpSpPr>
          <p:cNvPr id="123" name="Группа 122"/>
          <p:cNvGrpSpPr/>
          <p:nvPr/>
        </p:nvGrpSpPr>
        <p:grpSpPr>
          <a:xfrm>
            <a:off x="60960" y="3117752"/>
            <a:ext cx="5924550" cy="885273"/>
            <a:chOff x="336201" y="955142"/>
            <a:chExt cx="6615430" cy="568364"/>
          </a:xfrm>
        </p:grpSpPr>
        <p:sp>
          <p:nvSpPr>
            <p:cNvPr id="124" name="Скругленный прямоугольник 123"/>
            <p:cNvSpPr/>
            <p:nvPr/>
          </p:nvSpPr>
          <p:spPr>
            <a:xfrm>
              <a:off x="336202" y="955142"/>
              <a:ext cx="6615429" cy="568364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202238" algn="r"/>
              <a:r>
                <a:rPr lang="ru-RU" b="1" dirty="0">
                  <a:solidFill>
                    <a:srgbClr val="3D4E9C"/>
                  </a:solidFill>
                </a:rPr>
                <a:t>1</a:t>
              </a:r>
              <a:endParaRPr lang="en-US" b="1" dirty="0">
                <a:solidFill>
                  <a:srgbClr val="3D4E9C"/>
                </a:solidFill>
                <a:latin typeface="QuattrocentoSans" charset="0"/>
                <a:ea typeface="QuattrocentoSans" charset="0"/>
                <a:cs typeface="QuattrocentoSans" charset="0"/>
              </a:endParaRPr>
            </a:p>
          </p:txBody>
        </p:sp>
        <p:sp>
          <p:nvSpPr>
            <p:cNvPr id="125" name="Скругленный прямоугольник 124"/>
            <p:cNvSpPr/>
            <p:nvPr/>
          </p:nvSpPr>
          <p:spPr>
            <a:xfrm>
              <a:off x="336201" y="955142"/>
              <a:ext cx="5842566" cy="568364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600" b="1" dirty="0"/>
                <a:t>3.3. Доля обучающихся 5 – 11 классов, прошедших региональные профильные смены </a:t>
              </a:r>
              <a:r>
                <a:rPr lang="ru-RU" sz="1600" b="1" dirty="0" err="1"/>
                <a:t>МиЕН</a:t>
              </a:r>
              <a:r>
                <a:rPr lang="ru-RU" sz="1600" b="1" dirty="0"/>
                <a:t> направленности (30%)</a:t>
              </a:r>
            </a:p>
          </p:txBody>
        </p:sp>
      </p:grpSp>
      <p:grpSp>
        <p:nvGrpSpPr>
          <p:cNvPr id="126" name="Группа 125"/>
          <p:cNvGrpSpPr/>
          <p:nvPr/>
        </p:nvGrpSpPr>
        <p:grpSpPr>
          <a:xfrm>
            <a:off x="60960" y="4067705"/>
            <a:ext cx="5924550" cy="885273"/>
            <a:chOff x="336201" y="955142"/>
            <a:chExt cx="6615430" cy="568364"/>
          </a:xfrm>
        </p:grpSpPr>
        <p:sp>
          <p:nvSpPr>
            <p:cNvPr id="127" name="Скругленный прямоугольник 126"/>
            <p:cNvSpPr/>
            <p:nvPr/>
          </p:nvSpPr>
          <p:spPr>
            <a:xfrm>
              <a:off x="336202" y="955142"/>
              <a:ext cx="6615429" cy="568364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016500" algn="r"/>
              <a:r>
                <a:rPr lang="ru-RU" b="1" dirty="0">
                  <a:solidFill>
                    <a:srgbClr val="3D4E9C"/>
                  </a:solidFill>
                </a:rPr>
                <a:t>2+1</a:t>
              </a:r>
              <a:endParaRPr lang="en-US" b="1" dirty="0">
                <a:solidFill>
                  <a:srgbClr val="3D4E9C"/>
                </a:solidFill>
                <a:latin typeface="QuattrocentoSans" charset="0"/>
                <a:ea typeface="QuattrocentoSans" charset="0"/>
                <a:cs typeface="QuattrocentoSans" charset="0"/>
              </a:endParaRPr>
            </a:p>
          </p:txBody>
        </p:sp>
        <p:sp>
          <p:nvSpPr>
            <p:cNvPr id="128" name="Скругленный прямоугольник 127"/>
            <p:cNvSpPr/>
            <p:nvPr/>
          </p:nvSpPr>
          <p:spPr>
            <a:xfrm>
              <a:off x="336201" y="955142"/>
              <a:ext cx="5842566" cy="568364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600" b="1" dirty="0"/>
                <a:t>3.4. Доля учителей МА, ИНФ, БИ, ФИ, ХИ, прошедших повышение квалификации на базе педвузов, классических, инженерно-, агро-технологических вузов региона (20%)</a:t>
              </a:r>
            </a:p>
          </p:txBody>
        </p:sp>
      </p:grpSp>
      <p:grpSp>
        <p:nvGrpSpPr>
          <p:cNvPr id="129" name="Группа 128"/>
          <p:cNvGrpSpPr/>
          <p:nvPr/>
        </p:nvGrpSpPr>
        <p:grpSpPr>
          <a:xfrm>
            <a:off x="60960" y="5017656"/>
            <a:ext cx="5924550" cy="885273"/>
            <a:chOff x="336201" y="955142"/>
            <a:chExt cx="6615430" cy="568364"/>
          </a:xfrm>
        </p:grpSpPr>
        <p:sp>
          <p:nvSpPr>
            <p:cNvPr id="130" name="Скругленный прямоугольник 129"/>
            <p:cNvSpPr/>
            <p:nvPr/>
          </p:nvSpPr>
          <p:spPr>
            <a:xfrm>
              <a:off x="336202" y="955142"/>
              <a:ext cx="6615429" cy="568364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202238" algn="r"/>
              <a:r>
                <a:rPr lang="ru-RU" b="1" dirty="0">
                  <a:solidFill>
                    <a:srgbClr val="3D4E9C"/>
                  </a:solidFill>
                </a:rPr>
                <a:t>2</a:t>
              </a:r>
              <a:endParaRPr lang="en-US" b="1" dirty="0">
                <a:solidFill>
                  <a:srgbClr val="3D4E9C"/>
                </a:solidFill>
                <a:latin typeface="QuattrocentoSans" charset="0"/>
                <a:ea typeface="QuattrocentoSans" charset="0"/>
                <a:cs typeface="QuattrocentoSans" charset="0"/>
              </a:endParaRPr>
            </a:p>
          </p:txBody>
        </p:sp>
        <p:sp>
          <p:nvSpPr>
            <p:cNvPr id="131" name="Скругленный прямоугольник 130"/>
            <p:cNvSpPr/>
            <p:nvPr/>
          </p:nvSpPr>
          <p:spPr>
            <a:xfrm>
              <a:off x="336201" y="955142"/>
              <a:ext cx="5842566" cy="568364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600" b="1" dirty="0"/>
                <a:t>3.5. Количество школ, реализующих сетевые программы </a:t>
              </a:r>
              <a:r>
                <a:rPr lang="ru-RU" sz="1600" b="1" dirty="0" err="1"/>
                <a:t>МиЕН</a:t>
              </a:r>
              <a:r>
                <a:rPr lang="ru-RU" sz="1600" b="1" dirty="0"/>
                <a:t> направленности совместно с партнерами, город/село. </a:t>
              </a:r>
              <a:r>
                <a:rPr lang="ru-RU" sz="1600" b="1"/>
                <a:t>49 школ (35/17)</a:t>
              </a:r>
              <a:endParaRPr lang="ru-RU" sz="1600" b="1" dirty="0"/>
            </a:p>
          </p:txBody>
        </p:sp>
      </p:grpSp>
      <p:grpSp>
        <p:nvGrpSpPr>
          <p:cNvPr id="132" name="Группа 131"/>
          <p:cNvGrpSpPr/>
          <p:nvPr/>
        </p:nvGrpSpPr>
        <p:grpSpPr>
          <a:xfrm>
            <a:off x="6174317" y="1215517"/>
            <a:ext cx="5924550" cy="885273"/>
            <a:chOff x="336201" y="955142"/>
            <a:chExt cx="6615430" cy="568364"/>
          </a:xfrm>
        </p:grpSpPr>
        <p:sp>
          <p:nvSpPr>
            <p:cNvPr id="133" name="Скругленный прямоугольник 132"/>
            <p:cNvSpPr/>
            <p:nvPr/>
          </p:nvSpPr>
          <p:spPr>
            <a:xfrm>
              <a:off x="336202" y="955142"/>
              <a:ext cx="6615429" cy="568364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202238" algn="r"/>
              <a:r>
                <a:rPr lang="ru-RU" b="1" dirty="0">
                  <a:solidFill>
                    <a:srgbClr val="3D4E9C"/>
                  </a:solidFill>
                </a:rPr>
                <a:t>1</a:t>
              </a:r>
              <a:endParaRPr lang="en-US" b="1" dirty="0">
                <a:solidFill>
                  <a:srgbClr val="3D4E9C"/>
                </a:solidFill>
                <a:latin typeface="QuattrocentoSans" charset="0"/>
                <a:ea typeface="QuattrocentoSans" charset="0"/>
                <a:cs typeface="QuattrocentoSans" charset="0"/>
              </a:endParaRPr>
            </a:p>
          </p:txBody>
        </p:sp>
        <p:sp>
          <p:nvSpPr>
            <p:cNvPr id="134" name="Скругленный прямоугольник 133"/>
            <p:cNvSpPr/>
            <p:nvPr/>
          </p:nvSpPr>
          <p:spPr>
            <a:xfrm>
              <a:off x="336201" y="955142"/>
              <a:ext cx="5842566" cy="568364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600" b="1" dirty="0"/>
                <a:t>Сетевые программы «школа – вуз», 101 договор</a:t>
              </a:r>
            </a:p>
          </p:txBody>
        </p:sp>
      </p:grpSp>
      <p:grpSp>
        <p:nvGrpSpPr>
          <p:cNvPr id="135" name="Группа 134"/>
          <p:cNvGrpSpPr/>
          <p:nvPr/>
        </p:nvGrpSpPr>
        <p:grpSpPr>
          <a:xfrm>
            <a:off x="6174317" y="2165470"/>
            <a:ext cx="5924550" cy="885273"/>
            <a:chOff x="336201" y="955142"/>
            <a:chExt cx="6615430" cy="568364"/>
          </a:xfrm>
        </p:grpSpPr>
        <p:sp>
          <p:nvSpPr>
            <p:cNvPr id="136" name="Скругленный прямоугольник 135"/>
            <p:cNvSpPr/>
            <p:nvPr/>
          </p:nvSpPr>
          <p:spPr>
            <a:xfrm>
              <a:off x="336202" y="955142"/>
              <a:ext cx="6615429" cy="568364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202238" algn="r"/>
              <a:r>
                <a:rPr lang="ru-RU" b="1" dirty="0">
                  <a:solidFill>
                    <a:srgbClr val="3D4E9C"/>
                  </a:solidFill>
                </a:rPr>
                <a:t>1</a:t>
              </a:r>
              <a:endParaRPr lang="en-US" b="1" dirty="0">
                <a:solidFill>
                  <a:srgbClr val="3D4E9C"/>
                </a:solidFill>
                <a:latin typeface="QuattrocentoSans" charset="0"/>
                <a:ea typeface="QuattrocentoSans" charset="0"/>
                <a:cs typeface="QuattrocentoSans" charset="0"/>
              </a:endParaRPr>
            </a:p>
          </p:txBody>
        </p:sp>
        <p:sp>
          <p:nvSpPr>
            <p:cNvPr id="137" name="Скругленный прямоугольник 136"/>
            <p:cNvSpPr/>
            <p:nvPr/>
          </p:nvSpPr>
          <p:spPr>
            <a:xfrm>
              <a:off x="336201" y="955142"/>
              <a:ext cx="5842566" cy="568364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600" b="1" dirty="0"/>
                <a:t>Сетевые программы «школа – предприятие», 8 договоров (корпоративные классы) </a:t>
              </a:r>
            </a:p>
          </p:txBody>
        </p:sp>
      </p:grpSp>
      <p:grpSp>
        <p:nvGrpSpPr>
          <p:cNvPr id="138" name="Группа 137"/>
          <p:cNvGrpSpPr/>
          <p:nvPr/>
        </p:nvGrpSpPr>
        <p:grpSpPr>
          <a:xfrm>
            <a:off x="6174317" y="3115423"/>
            <a:ext cx="5924550" cy="885273"/>
            <a:chOff x="336201" y="955142"/>
            <a:chExt cx="6615430" cy="568364"/>
          </a:xfrm>
        </p:grpSpPr>
        <p:sp>
          <p:nvSpPr>
            <p:cNvPr id="139" name="Скругленный прямоугольник 138"/>
            <p:cNvSpPr/>
            <p:nvPr/>
          </p:nvSpPr>
          <p:spPr>
            <a:xfrm>
              <a:off x="336202" y="955142"/>
              <a:ext cx="6615429" cy="568364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202238" algn="r"/>
              <a:r>
                <a:rPr lang="ru-RU" b="1" dirty="0">
                  <a:solidFill>
                    <a:srgbClr val="3D4E9C"/>
                  </a:solidFill>
                </a:rPr>
                <a:t>1</a:t>
              </a:r>
              <a:endParaRPr lang="en-US" b="1" dirty="0">
                <a:solidFill>
                  <a:srgbClr val="3D4E9C"/>
                </a:solidFill>
                <a:latin typeface="QuattrocentoSans" charset="0"/>
                <a:ea typeface="QuattrocentoSans" charset="0"/>
                <a:cs typeface="QuattrocentoSans" charset="0"/>
              </a:endParaRPr>
            </a:p>
          </p:txBody>
        </p:sp>
        <p:sp>
          <p:nvSpPr>
            <p:cNvPr id="140" name="Скругленный прямоугольник 139"/>
            <p:cNvSpPr/>
            <p:nvPr/>
          </p:nvSpPr>
          <p:spPr>
            <a:xfrm>
              <a:off x="336201" y="955142"/>
              <a:ext cx="5842566" cy="568364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600" b="1" dirty="0"/>
                <a:t>Сетевые программы «школа – вуз -предприятие» (13 договоров) </a:t>
              </a:r>
            </a:p>
          </p:txBody>
        </p:sp>
      </p:grpSp>
      <p:grpSp>
        <p:nvGrpSpPr>
          <p:cNvPr id="141" name="Группа 140"/>
          <p:cNvGrpSpPr/>
          <p:nvPr/>
        </p:nvGrpSpPr>
        <p:grpSpPr>
          <a:xfrm>
            <a:off x="6174317" y="4067705"/>
            <a:ext cx="5924550" cy="885273"/>
            <a:chOff x="336201" y="955142"/>
            <a:chExt cx="6615430" cy="568364"/>
          </a:xfrm>
        </p:grpSpPr>
        <p:sp>
          <p:nvSpPr>
            <p:cNvPr id="142" name="Скругленный прямоугольник 141"/>
            <p:cNvSpPr/>
            <p:nvPr/>
          </p:nvSpPr>
          <p:spPr>
            <a:xfrm>
              <a:off x="336202" y="955142"/>
              <a:ext cx="6615429" cy="568364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202238" algn="r"/>
              <a:r>
                <a:rPr lang="ru-RU" b="1" dirty="0">
                  <a:solidFill>
                    <a:srgbClr val="3D4E9C"/>
                  </a:solidFill>
                </a:rPr>
                <a:t>1</a:t>
              </a:r>
              <a:endParaRPr lang="en-US" b="1" dirty="0">
                <a:solidFill>
                  <a:srgbClr val="3D4E9C"/>
                </a:solidFill>
                <a:latin typeface="QuattrocentoSans" charset="0"/>
                <a:ea typeface="QuattrocentoSans" charset="0"/>
                <a:cs typeface="QuattrocentoSans" charset="0"/>
              </a:endParaRPr>
            </a:p>
          </p:txBody>
        </p:sp>
        <p:sp>
          <p:nvSpPr>
            <p:cNvPr id="143" name="Скругленный прямоугольник 142"/>
            <p:cNvSpPr/>
            <p:nvPr/>
          </p:nvSpPr>
          <p:spPr>
            <a:xfrm>
              <a:off x="336201" y="955142"/>
              <a:ext cx="5842566" cy="568364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600" b="1" dirty="0"/>
                <a:t>Сетевые программы «школа – СПО» (85 договоров)</a:t>
              </a:r>
            </a:p>
          </p:txBody>
        </p:sp>
      </p:grpSp>
      <p:grpSp>
        <p:nvGrpSpPr>
          <p:cNvPr id="144" name="Группа 143"/>
          <p:cNvGrpSpPr/>
          <p:nvPr/>
        </p:nvGrpSpPr>
        <p:grpSpPr>
          <a:xfrm>
            <a:off x="6174317" y="5015327"/>
            <a:ext cx="5924550" cy="885273"/>
            <a:chOff x="336201" y="955142"/>
            <a:chExt cx="6615430" cy="568364"/>
          </a:xfrm>
        </p:grpSpPr>
        <p:sp>
          <p:nvSpPr>
            <p:cNvPr id="145" name="Скругленный прямоугольник 144"/>
            <p:cNvSpPr/>
            <p:nvPr/>
          </p:nvSpPr>
          <p:spPr>
            <a:xfrm>
              <a:off x="336202" y="955142"/>
              <a:ext cx="6615429" cy="568364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202238" algn="r"/>
              <a:r>
                <a:rPr lang="ru-RU" b="1" dirty="0">
                  <a:solidFill>
                    <a:srgbClr val="3D4E9C"/>
                  </a:solidFill>
                </a:rPr>
                <a:t>1</a:t>
              </a:r>
              <a:endParaRPr lang="en-US" b="1" dirty="0">
                <a:solidFill>
                  <a:srgbClr val="3D4E9C"/>
                </a:solidFill>
                <a:latin typeface="QuattrocentoSans" charset="0"/>
                <a:ea typeface="QuattrocentoSans" charset="0"/>
                <a:cs typeface="QuattrocentoSans" charset="0"/>
              </a:endParaRPr>
            </a:p>
          </p:txBody>
        </p:sp>
        <p:sp>
          <p:nvSpPr>
            <p:cNvPr id="146" name="Скругленный прямоугольник 145"/>
            <p:cNvSpPr/>
            <p:nvPr/>
          </p:nvSpPr>
          <p:spPr>
            <a:xfrm>
              <a:off x="336201" y="955142"/>
              <a:ext cx="5842566" cy="568364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600" b="1" dirty="0"/>
                <a:t>Сетевые программы «школа – СПО - предприятие» (4 договора)</a:t>
              </a:r>
            </a:p>
          </p:txBody>
        </p:sp>
      </p:grpSp>
      <p:grpSp>
        <p:nvGrpSpPr>
          <p:cNvPr id="147" name="Группа 146"/>
          <p:cNvGrpSpPr/>
          <p:nvPr/>
        </p:nvGrpSpPr>
        <p:grpSpPr>
          <a:xfrm>
            <a:off x="6174317" y="229697"/>
            <a:ext cx="5924550" cy="885273"/>
            <a:chOff x="336201" y="955142"/>
            <a:chExt cx="6615430" cy="568364"/>
          </a:xfrm>
        </p:grpSpPr>
        <p:sp>
          <p:nvSpPr>
            <p:cNvPr id="148" name="Скругленный прямоугольник 147"/>
            <p:cNvSpPr/>
            <p:nvPr/>
          </p:nvSpPr>
          <p:spPr>
            <a:xfrm>
              <a:off x="336202" y="955142"/>
              <a:ext cx="6615429" cy="568364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889500" algn="r"/>
              <a:r>
                <a:rPr lang="ru-RU" b="1" dirty="0">
                  <a:solidFill>
                    <a:srgbClr val="3D4E9C"/>
                  </a:solidFill>
                </a:rPr>
                <a:t>2+1</a:t>
              </a:r>
              <a:endParaRPr lang="en-US" b="1" dirty="0">
                <a:solidFill>
                  <a:srgbClr val="3D4E9C"/>
                </a:solidFill>
                <a:latin typeface="QuattrocentoSans" charset="0"/>
                <a:ea typeface="QuattrocentoSans" charset="0"/>
                <a:cs typeface="QuattrocentoSans" charset="0"/>
              </a:endParaRPr>
            </a:p>
          </p:txBody>
        </p:sp>
        <p:sp>
          <p:nvSpPr>
            <p:cNvPr id="149" name="Скругленный прямоугольник 148"/>
            <p:cNvSpPr/>
            <p:nvPr/>
          </p:nvSpPr>
          <p:spPr>
            <a:xfrm>
              <a:off x="336201" y="955142"/>
              <a:ext cx="5842566" cy="568364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600" b="1" dirty="0"/>
                <a:t>3.6. Доля ОО, принимающих участие в проектах ведущих вузов и образовательных организаций (10%) – 23,7%</a:t>
              </a:r>
            </a:p>
          </p:txBody>
        </p:sp>
      </p:grpSp>
      <p:grpSp>
        <p:nvGrpSpPr>
          <p:cNvPr id="150" name="Группа 149"/>
          <p:cNvGrpSpPr/>
          <p:nvPr/>
        </p:nvGrpSpPr>
        <p:grpSpPr>
          <a:xfrm>
            <a:off x="7225030" y="6112098"/>
            <a:ext cx="3823123" cy="698691"/>
            <a:chOff x="336201" y="955142"/>
            <a:chExt cx="6615430" cy="568364"/>
          </a:xfrm>
        </p:grpSpPr>
        <p:sp>
          <p:nvSpPr>
            <p:cNvPr id="151" name="Скругленный прямоугольник 150"/>
            <p:cNvSpPr/>
            <p:nvPr/>
          </p:nvSpPr>
          <p:spPr>
            <a:xfrm>
              <a:off x="336202" y="955142"/>
              <a:ext cx="6615429" cy="568364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84475" algn="r"/>
              <a:r>
                <a:rPr lang="ru-RU" sz="2800" b="1" dirty="0">
                  <a:solidFill>
                    <a:srgbClr val="3D4E9C"/>
                  </a:solidFill>
                </a:rPr>
                <a:t>17</a:t>
              </a:r>
              <a:endParaRPr lang="en-US" sz="2800" b="1" dirty="0">
                <a:solidFill>
                  <a:srgbClr val="3D4E9C"/>
                </a:solidFill>
                <a:latin typeface="QuattrocentoSans" charset="0"/>
                <a:ea typeface="QuattrocentoSans" charset="0"/>
                <a:cs typeface="QuattrocentoSans" charset="0"/>
              </a:endParaRPr>
            </a:p>
          </p:txBody>
        </p:sp>
        <p:sp>
          <p:nvSpPr>
            <p:cNvPr id="152" name="Скругленный прямоугольник 151"/>
            <p:cNvSpPr/>
            <p:nvPr/>
          </p:nvSpPr>
          <p:spPr>
            <a:xfrm>
              <a:off x="336201" y="955142"/>
              <a:ext cx="5015596" cy="568364"/>
            </a:xfrm>
            <a:prstGeom prst="roundRect">
              <a:avLst>
                <a:gd name="adj" fmla="val 50000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b="1" dirty="0"/>
                <a:t>Итого баллов</a:t>
              </a:r>
            </a:p>
            <a:p>
              <a:r>
                <a:rPr lang="ru-RU" b="1" dirty="0"/>
                <a:t>ЗЕЛЕНАЯ ЗОНА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819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87;p13" descr="image.png">
            <a:extLst>
              <a:ext uri="{FF2B5EF4-FFF2-40B4-BE49-F238E27FC236}">
                <a16:creationId xmlns:a16="http://schemas.microsoft.com/office/drawing/2014/main" id="{B61452BA-BE27-4F50-1D35-0BBBEFB7669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32489" y="4152443"/>
            <a:ext cx="3619500" cy="1702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88;p13" descr="image.png">
            <a:extLst>
              <a:ext uri="{FF2B5EF4-FFF2-40B4-BE49-F238E27FC236}">
                <a16:creationId xmlns:a16="http://schemas.microsoft.com/office/drawing/2014/main" id="{39CAC1F6-0BCB-6F8A-FF6B-18741DAE8AE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42489" y="4152443"/>
            <a:ext cx="3619500" cy="1702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3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2964" y="1081533"/>
            <a:ext cx="11239500" cy="107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964" y="2246916"/>
            <a:ext cx="3619500" cy="1702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22964" y="2246916"/>
            <a:ext cx="3619500" cy="1702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32964" y="2246916"/>
            <a:ext cx="3619500" cy="1702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3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12964" y="4139713"/>
            <a:ext cx="3619500" cy="1702444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3"/>
          <p:cNvSpPr txBox="1"/>
          <p:nvPr/>
        </p:nvSpPr>
        <p:spPr>
          <a:xfrm>
            <a:off x="312964" y="290958"/>
            <a:ext cx="8041005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rgbClr val="3D4E9C"/>
                </a:solidFill>
                <a:sym typeface="Montserrat ExtraBold"/>
              </a:rPr>
              <a:t>Один из резервов развития – центры «Точки роста»</a:t>
            </a:r>
            <a:endParaRPr sz="2000" b="1" dirty="0">
              <a:solidFill>
                <a:srgbClr val="3D4E9C"/>
              </a:solidFill>
            </a:endParaRPr>
          </a:p>
        </p:txBody>
      </p:sp>
      <p:sp>
        <p:nvSpPr>
          <p:cNvPr id="92" name="Google Shape;92;p13"/>
          <p:cNvSpPr/>
          <p:nvPr/>
        </p:nvSpPr>
        <p:spPr>
          <a:xfrm>
            <a:off x="312964" y="757683"/>
            <a:ext cx="7658100" cy="38100"/>
          </a:xfrm>
          <a:prstGeom prst="rect">
            <a:avLst/>
          </a:prstGeom>
          <a:solidFill>
            <a:srgbClr val="00A8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3D4E9C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3"/>
          <p:cNvSpPr txBox="1"/>
          <p:nvPr/>
        </p:nvSpPr>
        <p:spPr>
          <a:xfrm>
            <a:off x="655864" y="1272033"/>
            <a:ext cx="583882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rgbClr val="3D4E9C"/>
                </a:solidFill>
                <a:ea typeface="Montserrat ExtraBold"/>
                <a:cs typeface="Montserrat ExtraBold"/>
                <a:sym typeface="Montserrat ExtraBold"/>
              </a:rPr>
              <a:t>183 </a:t>
            </a:r>
            <a:r>
              <a:rPr lang="en-US" sz="3600" b="1" i="0" u="none" strike="noStrike" cap="none" dirty="0" err="1">
                <a:solidFill>
                  <a:srgbClr val="3D4E9C"/>
                </a:solidFill>
                <a:ea typeface="Montserrat ExtraBold"/>
                <a:cs typeface="Montserrat ExtraBold"/>
                <a:sym typeface="Montserrat ExtraBold"/>
              </a:rPr>
              <a:t>Центров</a:t>
            </a:r>
            <a:r>
              <a:rPr lang="ru-RU" sz="3600" b="1" i="0" u="none" strike="noStrike" cap="none" dirty="0">
                <a:solidFill>
                  <a:srgbClr val="3D4E9C"/>
                </a:solidFill>
                <a:ea typeface="Montserrat ExtraBold"/>
                <a:cs typeface="Montserrat ExtraBold"/>
                <a:sym typeface="Montserrat ExtraBold"/>
              </a:rPr>
              <a:t> «Точка роста»</a:t>
            </a:r>
            <a:endParaRPr b="1" dirty="0">
              <a:solidFill>
                <a:srgbClr val="3D4E9C"/>
              </a:solidFill>
            </a:endParaRPr>
          </a:p>
        </p:txBody>
      </p:sp>
      <p:sp>
        <p:nvSpPr>
          <p:cNvPr id="95" name="Google Shape;95;p13"/>
          <p:cNvSpPr txBox="1"/>
          <p:nvPr/>
        </p:nvSpPr>
        <p:spPr>
          <a:xfrm>
            <a:off x="7066189" y="1272033"/>
            <a:ext cx="5316311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rgbClr val="3D4E9C"/>
                </a:solidFill>
                <a:ea typeface="Montserrat ExtraBold"/>
                <a:cs typeface="Montserrat ExtraBold"/>
                <a:sym typeface="Montserrat ExtraBold"/>
              </a:rPr>
              <a:t>5 </a:t>
            </a:r>
            <a:r>
              <a:rPr lang="ru-RU" sz="3600" b="1" i="0" u="none" strike="noStrike" cap="none" dirty="0">
                <a:solidFill>
                  <a:srgbClr val="3D4E9C"/>
                </a:solidFill>
                <a:ea typeface="Montserrat ExtraBold"/>
                <a:cs typeface="Montserrat ExtraBold"/>
                <a:sym typeface="Montserrat ExtraBold"/>
              </a:rPr>
              <a:t>«</a:t>
            </a:r>
            <a:r>
              <a:rPr lang="ru-RU" sz="3600" b="1" i="0" u="none" strike="noStrike" cap="none" dirty="0" err="1">
                <a:solidFill>
                  <a:srgbClr val="3D4E9C"/>
                </a:solidFill>
                <a:ea typeface="Montserrat ExtraBold"/>
                <a:cs typeface="Montserrat ExtraBold"/>
                <a:sym typeface="Montserrat ExtraBold"/>
              </a:rPr>
              <a:t>Кванториумов</a:t>
            </a:r>
            <a:r>
              <a:rPr lang="ru-RU" sz="3600" b="1" i="0" u="none" strike="noStrike" cap="none" dirty="0">
                <a:solidFill>
                  <a:srgbClr val="3D4E9C"/>
                </a:solidFill>
                <a:ea typeface="Montserrat ExtraBold"/>
                <a:cs typeface="Montserrat ExtraBold"/>
                <a:sym typeface="Montserrat ExtraBold"/>
              </a:rPr>
              <a:t>»</a:t>
            </a:r>
            <a:endParaRPr b="1" dirty="0">
              <a:solidFill>
                <a:srgbClr val="3D4E9C"/>
              </a:solidFill>
            </a:endParaRPr>
          </a:p>
        </p:txBody>
      </p:sp>
      <p:pic>
        <p:nvPicPr>
          <p:cNvPr id="97" name="Google Shape;97;p13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12989" y="2446941"/>
            <a:ext cx="190500" cy="1905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3"/>
          <p:cNvSpPr txBox="1"/>
          <p:nvPr/>
        </p:nvSpPr>
        <p:spPr>
          <a:xfrm>
            <a:off x="817789" y="2451704"/>
            <a:ext cx="223627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 dirty="0">
                <a:solidFill>
                  <a:srgbClr val="3D4E9C"/>
                </a:solidFill>
                <a:ea typeface="Montserrat"/>
                <a:cs typeface="Montserrat"/>
                <a:sym typeface="Montserrat"/>
              </a:rPr>
              <a:t>УЧИТЕЛЯМ МИЕН</a:t>
            </a:r>
            <a:endParaRPr sz="2800" b="1" dirty="0">
              <a:solidFill>
                <a:srgbClr val="3D4E9C"/>
              </a:solidFill>
            </a:endParaRPr>
          </a:p>
        </p:txBody>
      </p:sp>
      <p:sp>
        <p:nvSpPr>
          <p:cNvPr id="99" name="Google Shape;99;p13"/>
          <p:cNvSpPr txBox="1"/>
          <p:nvPr/>
        </p:nvSpPr>
        <p:spPr>
          <a:xfrm>
            <a:off x="536209" y="2821245"/>
            <a:ext cx="3076575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3D4E9C"/>
                </a:solidFill>
                <a:ea typeface="Inter"/>
                <a:cs typeface="Inter"/>
                <a:sym typeface="Inter"/>
              </a:rPr>
              <a:t>Максимальное использования оборудования в учебном процессе</a:t>
            </a:r>
            <a:endParaRPr lang="ru-RU" sz="1400" b="0" i="0" u="none" strike="noStrike" cap="none" dirty="0">
              <a:solidFill>
                <a:srgbClr val="3D4E9C"/>
              </a:solidFill>
              <a:ea typeface="Inter"/>
              <a:cs typeface="Inter"/>
              <a:sym typeface="Inter"/>
            </a:endParaRPr>
          </a:p>
          <a:p>
            <a:r>
              <a:rPr lang="ru-RU" sz="1400" b="0" i="0" u="none" strike="noStrike" cap="none" dirty="0">
                <a:solidFill>
                  <a:srgbClr val="3D4E9C"/>
                </a:solidFill>
                <a:ea typeface="Inter"/>
                <a:cs typeface="Inter"/>
                <a:sym typeface="Inter"/>
              </a:rPr>
              <a:t>Практикумы по подготовке к ЕГЭ/ОГЭ с использованием оборудования центров</a:t>
            </a:r>
            <a:endParaRPr lang="ru-RU" sz="1400" dirty="0">
              <a:solidFill>
                <a:srgbClr val="3D4E9C"/>
              </a:solidFill>
            </a:endParaRPr>
          </a:p>
        </p:txBody>
      </p:sp>
      <p:pic>
        <p:nvPicPr>
          <p:cNvPr id="101" name="Google Shape;101;p13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322989" y="2446941"/>
            <a:ext cx="219075" cy="19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3"/>
          <p:cNvSpPr txBox="1"/>
          <p:nvPr/>
        </p:nvSpPr>
        <p:spPr>
          <a:xfrm>
            <a:off x="4656364" y="2451704"/>
            <a:ext cx="197657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>
                <a:solidFill>
                  <a:srgbClr val="3D4E9C"/>
                </a:solidFill>
                <a:ea typeface="Montserrat"/>
                <a:cs typeface="Montserrat"/>
                <a:sym typeface="Montserrat"/>
              </a:rPr>
              <a:t>ПЕДАГОГАМ ДО</a:t>
            </a:r>
            <a:endParaRPr sz="2800" b="1">
              <a:solidFill>
                <a:srgbClr val="3D4E9C"/>
              </a:solidFill>
            </a:endParaRPr>
          </a:p>
        </p:txBody>
      </p:sp>
      <p:sp>
        <p:nvSpPr>
          <p:cNvPr id="103" name="Google Shape;103;p13"/>
          <p:cNvSpPr txBox="1"/>
          <p:nvPr/>
        </p:nvSpPr>
        <p:spPr>
          <a:xfrm>
            <a:off x="4299176" y="2851204"/>
            <a:ext cx="3267075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 dirty="0">
                <a:solidFill>
                  <a:srgbClr val="3D4E9C"/>
                </a:solidFill>
                <a:ea typeface="Inter"/>
                <a:cs typeface="Inter"/>
                <a:sym typeface="Inter"/>
              </a:rPr>
              <a:t>Интеграция программ ДО в учебный процесс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 err="1">
                <a:solidFill>
                  <a:srgbClr val="3D4E9C"/>
                </a:solidFill>
                <a:ea typeface="Inter"/>
                <a:cs typeface="Inter"/>
                <a:sym typeface="Inter"/>
              </a:rPr>
              <a:t>Создание</a:t>
            </a:r>
            <a:r>
              <a:rPr lang="en-US" sz="1400" b="0" i="0" u="none" strike="noStrike" cap="none" dirty="0">
                <a:solidFill>
                  <a:srgbClr val="3D4E9C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1400" b="0" i="0" u="none" strike="noStrike" cap="none" dirty="0" err="1">
                <a:solidFill>
                  <a:srgbClr val="3D4E9C"/>
                </a:solidFill>
                <a:ea typeface="Inter"/>
                <a:cs typeface="Inter"/>
                <a:sym typeface="Inter"/>
              </a:rPr>
              <a:t>междисциплинарных</a:t>
            </a:r>
            <a:r>
              <a:rPr lang="en-US" sz="1400" b="0" i="0" u="none" strike="noStrike" cap="none" dirty="0">
                <a:solidFill>
                  <a:srgbClr val="3D4E9C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1400" b="0" i="0" u="none" strike="noStrike" cap="none" dirty="0" err="1">
                <a:solidFill>
                  <a:srgbClr val="3D4E9C"/>
                </a:solidFill>
                <a:ea typeface="Inter"/>
                <a:cs typeface="Inter"/>
                <a:sym typeface="Inter"/>
              </a:rPr>
              <a:t>проектов</a:t>
            </a:r>
            <a:r>
              <a:rPr lang="en-US" sz="1400" b="0" i="0" u="none" strike="noStrike" cap="none" dirty="0">
                <a:solidFill>
                  <a:srgbClr val="3D4E9C"/>
                </a:solidFill>
                <a:ea typeface="Inter"/>
                <a:cs typeface="Inter"/>
                <a:sym typeface="Inter"/>
              </a:rPr>
              <a:t> (</a:t>
            </a:r>
            <a:r>
              <a:rPr lang="ru-RU" sz="1400" b="0" i="0" u="none" strike="noStrike" cap="none" dirty="0">
                <a:solidFill>
                  <a:srgbClr val="3D4E9C"/>
                </a:solidFill>
                <a:ea typeface="Inter"/>
                <a:cs typeface="Inter"/>
                <a:sym typeface="Inter"/>
              </a:rPr>
              <a:t>например, </a:t>
            </a:r>
            <a:r>
              <a:rPr lang="en-US" sz="1400" b="0" i="0" u="none" strike="noStrike" cap="none" dirty="0" err="1">
                <a:solidFill>
                  <a:srgbClr val="3D4E9C"/>
                </a:solidFill>
                <a:ea typeface="Inter"/>
                <a:cs typeface="Inter"/>
                <a:sym typeface="Inter"/>
              </a:rPr>
              <a:t>технология</a:t>
            </a:r>
            <a:r>
              <a:rPr lang="en-US" sz="1400" b="0" i="0" u="none" strike="noStrike" cap="none" dirty="0">
                <a:solidFill>
                  <a:srgbClr val="3D4E9C"/>
                </a:solidFill>
                <a:ea typeface="Inter"/>
                <a:cs typeface="Inter"/>
                <a:sym typeface="Inter"/>
              </a:rPr>
              <a:t> + </a:t>
            </a:r>
            <a:r>
              <a:rPr lang="en-US" sz="1400" b="0" i="0" u="none" strike="noStrike" cap="none" dirty="0" err="1">
                <a:solidFill>
                  <a:srgbClr val="3D4E9C"/>
                </a:solidFill>
                <a:ea typeface="Inter"/>
                <a:cs typeface="Inter"/>
                <a:sym typeface="Inter"/>
              </a:rPr>
              <a:t>информатика</a:t>
            </a:r>
            <a:r>
              <a:rPr lang="en-US" sz="1400" b="0" i="0" u="none" strike="noStrike" cap="none" dirty="0">
                <a:solidFill>
                  <a:srgbClr val="3D4E9C"/>
                </a:solidFill>
                <a:ea typeface="Inter"/>
                <a:cs typeface="Inter"/>
                <a:sym typeface="Inter"/>
              </a:rPr>
              <a:t> + </a:t>
            </a:r>
            <a:r>
              <a:rPr lang="en-US" sz="1400" b="0" i="0" u="none" strike="noStrike" cap="none" dirty="0" err="1">
                <a:solidFill>
                  <a:srgbClr val="3D4E9C"/>
                </a:solidFill>
                <a:ea typeface="Inter"/>
                <a:cs typeface="Inter"/>
                <a:sym typeface="Inter"/>
              </a:rPr>
              <a:t>биология</a:t>
            </a:r>
            <a:r>
              <a:rPr lang="en-US" sz="1400" b="0" i="0" u="none" strike="noStrike" cap="none" dirty="0">
                <a:solidFill>
                  <a:srgbClr val="3D4E9C"/>
                </a:solidFill>
                <a:ea typeface="Inter"/>
                <a:cs typeface="Inter"/>
                <a:sym typeface="Inter"/>
              </a:rPr>
              <a:t>)</a:t>
            </a:r>
            <a:endParaRPr lang="ru-RU" sz="1400" b="0" i="0" u="none" strike="noStrike" cap="none" dirty="0">
              <a:solidFill>
                <a:srgbClr val="3D4E9C"/>
              </a:solidFill>
              <a:ea typeface="Inter"/>
              <a:cs typeface="Inter"/>
              <a:sym typeface="Inter"/>
            </a:endParaRPr>
          </a:p>
          <a:p>
            <a:endParaRPr lang="ru-RU" sz="1400" dirty="0">
              <a:solidFill>
                <a:srgbClr val="3D4E9C"/>
              </a:solidFill>
            </a:endParaRPr>
          </a:p>
        </p:txBody>
      </p:sp>
      <p:pic>
        <p:nvPicPr>
          <p:cNvPr id="105" name="Google Shape;105;p13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132989" y="2446941"/>
            <a:ext cx="219075" cy="19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3"/>
          <p:cNvSpPr txBox="1"/>
          <p:nvPr/>
        </p:nvSpPr>
        <p:spPr>
          <a:xfrm>
            <a:off x="8466363" y="2451704"/>
            <a:ext cx="360689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>
                <a:solidFill>
                  <a:srgbClr val="3D4E9C"/>
                </a:solidFill>
                <a:ea typeface="Montserrat"/>
                <a:cs typeface="Montserrat"/>
                <a:sym typeface="Montserrat"/>
              </a:rPr>
              <a:t>РУКОВОДИТЕЛЯМ ЦЕНТРОВ</a:t>
            </a:r>
            <a:endParaRPr sz="2800" b="1">
              <a:solidFill>
                <a:srgbClr val="3D4E9C"/>
              </a:solidFill>
            </a:endParaRPr>
          </a:p>
        </p:txBody>
      </p:sp>
      <p:sp>
        <p:nvSpPr>
          <p:cNvPr id="107" name="Google Shape;107;p13"/>
          <p:cNvSpPr txBox="1"/>
          <p:nvPr/>
        </p:nvSpPr>
        <p:spPr>
          <a:xfrm>
            <a:off x="8275864" y="2780316"/>
            <a:ext cx="307657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 err="1">
                <a:solidFill>
                  <a:srgbClr val="3D4E9C"/>
                </a:solidFill>
                <a:ea typeface="Inter"/>
                <a:cs typeface="Inter"/>
                <a:sym typeface="Inter"/>
              </a:rPr>
              <a:t>Сетевое</a:t>
            </a:r>
            <a:r>
              <a:rPr lang="en-US" sz="1400" b="0" i="0" u="none" strike="noStrike" cap="none" dirty="0">
                <a:solidFill>
                  <a:srgbClr val="3D4E9C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1400" b="0" i="0" u="none" strike="noStrike" cap="none" dirty="0" err="1">
                <a:solidFill>
                  <a:srgbClr val="3D4E9C"/>
                </a:solidFill>
                <a:ea typeface="Inter"/>
                <a:cs typeface="Inter"/>
                <a:sym typeface="Inter"/>
              </a:rPr>
              <a:t>взаимодействие</a:t>
            </a:r>
            <a:r>
              <a:rPr lang="en-US" sz="1400" b="0" i="0" u="none" strike="noStrike" cap="none" dirty="0">
                <a:solidFill>
                  <a:srgbClr val="3D4E9C"/>
                </a:solidFill>
                <a:ea typeface="Inter"/>
                <a:cs typeface="Inter"/>
                <a:sym typeface="Inter"/>
              </a:rPr>
              <a:t> с </a:t>
            </a:r>
            <a:r>
              <a:rPr lang="en-US" sz="1400" b="0" i="0" u="none" strike="noStrike" cap="none" dirty="0" err="1">
                <a:solidFill>
                  <a:srgbClr val="3D4E9C"/>
                </a:solidFill>
                <a:ea typeface="Inter"/>
                <a:cs typeface="Inter"/>
                <a:sym typeface="Inter"/>
              </a:rPr>
              <a:t>малокомплектными</a:t>
            </a:r>
            <a:r>
              <a:rPr lang="en-US" sz="1400" b="0" i="0" u="none" strike="noStrike" cap="none" dirty="0">
                <a:solidFill>
                  <a:srgbClr val="3D4E9C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1400" b="0" i="0" u="none" strike="noStrike" cap="none" dirty="0" err="1">
                <a:solidFill>
                  <a:srgbClr val="3D4E9C"/>
                </a:solidFill>
                <a:ea typeface="Inter"/>
                <a:cs typeface="Inter"/>
                <a:sym typeface="Inter"/>
              </a:rPr>
              <a:t>школами</a:t>
            </a:r>
            <a:r>
              <a:rPr lang="en-US" sz="1400" b="0" i="0" u="none" strike="noStrike" cap="none" dirty="0">
                <a:solidFill>
                  <a:srgbClr val="3D4E9C"/>
                </a:solidFill>
                <a:ea typeface="Inter"/>
                <a:cs typeface="Inter"/>
                <a:sym typeface="Inter"/>
              </a:rPr>
              <a:t> (</a:t>
            </a:r>
            <a:r>
              <a:rPr lang="en-US" sz="1400" b="0" i="0" u="none" strike="noStrike" cap="none" dirty="0" err="1">
                <a:solidFill>
                  <a:srgbClr val="3D4E9C"/>
                </a:solidFill>
                <a:ea typeface="Inter"/>
                <a:cs typeface="Inter"/>
                <a:sym typeface="Inter"/>
              </a:rPr>
              <a:t>дни</a:t>
            </a:r>
            <a:r>
              <a:rPr lang="en-US" sz="1400" b="0" i="0" u="none" strike="noStrike" cap="none" dirty="0">
                <a:solidFill>
                  <a:srgbClr val="3D4E9C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1400" b="0" i="0" u="none" strike="noStrike" cap="none" dirty="0" err="1">
                <a:solidFill>
                  <a:srgbClr val="3D4E9C"/>
                </a:solidFill>
                <a:ea typeface="Inter"/>
                <a:cs typeface="Inter"/>
                <a:sym typeface="Inter"/>
              </a:rPr>
              <a:t>науки</a:t>
            </a:r>
            <a:r>
              <a:rPr lang="en-US" sz="1400" b="0" i="0" u="none" strike="noStrike" cap="none" dirty="0">
                <a:solidFill>
                  <a:srgbClr val="3D4E9C"/>
                </a:solidFill>
                <a:ea typeface="Inter"/>
                <a:cs typeface="Inter"/>
                <a:sym typeface="Inter"/>
              </a:rPr>
              <a:t>, </a:t>
            </a:r>
            <a:r>
              <a:rPr lang="en-US" sz="1400" b="0" i="0" u="none" strike="noStrike" cap="none" dirty="0" err="1">
                <a:solidFill>
                  <a:srgbClr val="3D4E9C"/>
                </a:solidFill>
                <a:ea typeface="Inter"/>
                <a:cs typeface="Inter"/>
                <a:sym typeface="Inter"/>
              </a:rPr>
              <a:t>мастер-классы</a:t>
            </a:r>
            <a:r>
              <a:rPr lang="en-US" sz="1400" b="0" i="0" u="none" strike="noStrike" cap="none" dirty="0">
                <a:solidFill>
                  <a:srgbClr val="3D4E9C"/>
                </a:solidFill>
                <a:ea typeface="Inter"/>
                <a:cs typeface="Inter"/>
                <a:sym typeface="Inter"/>
              </a:rPr>
              <a:t>)</a:t>
            </a:r>
            <a:endParaRPr sz="1400" dirty="0">
              <a:solidFill>
                <a:srgbClr val="3D4E9C"/>
              </a:solidFill>
            </a:endParaRPr>
          </a:p>
        </p:txBody>
      </p:sp>
      <p:pic>
        <p:nvPicPr>
          <p:cNvPr id="109" name="Google Shape;109;p13" descr="image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12989" y="4339738"/>
            <a:ext cx="190500" cy="19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3"/>
          <p:cNvSpPr txBox="1"/>
          <p:nvPr/>
        </p:nvSpPr>
        <p:spPr>
          <a:xfrm>
            <a:off x="817788" y="4344500"/>
            <a:ext cx="238054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>
                <a:solidFill>
                  <a:srgbClr val="3D4E9C"/>
                </a:solidFill>
                <a:ea typeface="Montserrat"/>
                <a:cs typeface="Montserrat"/>
                <a:sym typeface="Montserrat"/>
              </a:rPr>
              <a:t>АДМИНИСТРАЦИИ</a:t>
            </a:r>
            <a:endParaRPr sz="2800" b="1">
              <a:solidFill>
                <a:srgbClr val="3D4E9C"/>
              </a:solidFill>
            </a:endParaRPr>
          </a:p>
        </p:txBody>
      </p:sp>
      <p:sp>
        <p:nvSpPr>
          <p:cNvPr id="111" name="Google Shape;111;p13"/>
          <p:cNvSpPr txBox="1"/>
          <p:nvPr/>
        </p:nvSpPr>
        <p:spPr>
          <a:xfrm>
            <a:off x="584426" y="4732052"/>
            <a:ext cx="3076575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 err="1">
                <a:solidFill>
                  <a:srgbClr val="3D4E9C"/>
                </a:solidFill>
                <a:ea typeface="Inter"/>
                <a:cs typeface="Inter"/>
                <a:sym typeface="Inter"/>
              </a:rPr>
              <a:t>Повышение</a:t>
            </a:r>
            <a:r>
              <a:rPr lang="en-US" sz="1400" b="0" i="0" u="none" strike="noStrike" cap="none" dirty="0">
                <a:solidFill>
                  <a:srgbClr val="3D4E9C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1400" b="0" i="0" u="none" strike="noStrike" cap="none" dirty="0" err="1">
                <a:solidFill>
                  <a:srgbClr val="3D4E9C"/>
                </a:solidFill>
                <a:ea typeface="Inter"/>
                <a:cs typeface="Inter"/>
                <a:sym typeface="Inter"/>
              </a:rPr>
              <a:t>квалификации</a:t>
            </a:r>
            <a:r>
              <a:rPr lang="en-US" sz="1400" b="0" i="0" u="none" strike="noStrike" cap="none" dirty="0">
                <a:solidFill>
                  <a:srgbClr val="3D4E9C"/>
                </a:solidFill>
                <a:ea typeface="Inter"/>
                <a:cs typeface="Inter"/>
                <a:sym typeface="Inter"/>
              </a:rPr>
              <a:t> </a:t>
            </a:r>
            <a:r>
              <a:rPr lang="ru-RU" sz="1400" dirty="0">
                <a:solidFill>
                  <a:srgbClr val="3D4E9C"/>
                </a:solidFill>
                <a:ea typeface="Inter"/>
                <a:cs typeface="Inter"/>
                <a:sym typeface="Inter"/>
              </a:rPr>
              <a:t>учителей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3D4E9C"/>
                </a:solidFill>
                <a:sym typeface="Inter"/>
              </a:rPr>
              <a:t>Мониторинг и аналитика</a:t>
            </a:r>
            <a:endParaRPr sz="1400" dirty="0">
              <a:solidFill>
                <a:srgbClr val="3D4E9C"/>
              </a:solidFill>
            </a:endParaRPr>
          </a:p>
        </p:txBody>
      </p:sp>
      <p:sp>
        <p:nvSpPr>
          <p:cNvPr id="112" name="Google Shape;112;p13"/>
          <p:cNvSpPr txBox="1"/>
          <p:nvPr/>
        </p:nvSpPr>
        <p:spPr>
          <a:xfrm>
            <a:off x="584426" y="5169348"/>
            <a:ext cx="307657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 err="1">
                <a:solidFill>
                  <a:srgbClr val="3D4E9C"/>
                </a:solidFill>
                <a:ea typeface="Inter"/>
                <a:cs typeface="Inter"/>
                <a:sym typeface="Inter"/>
              </a:rPr>
              <a:t>Привлечение</a:t>
            </a:r>
            <a:r>
              <a:rPr lang="en-US" sz="1400" b="0" i="0" u="none" strike="noStrike" cap="none" dirty="0">
                <a:solidFill>
                  <a:srgbClr val="3D4E9C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1400" b="0" i="0" u="none" strike="noStrike" cap="none" dirty="0" err="1">
                <a:solidFill>
                  <a:srgbClr val="3D4E9C"/>
                </a:solidFill>
                <a:ea typeface="Inter"/>
                <a:cs typeface="Inter"/>
                <a:sym typeface="Inter"/>
              </a:rPr>
              <a:t>молодых</a:t>
            </a:r>
            <a:r>
              <a:rPr lang="en-US" sz="1400" b="0" i="0" u="none" strike="noStrike" cap="none" dirty="0">
                <a:solidFill>
                  <a:srgbClr val="3D4E9C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1400" b="0" i="0" u="none" strike="noStrike" cap="none" dirty="0" err="1">
                <a:solidFill>
                  <a:srgbClr val="3D4E9C"/>
                </a:solidFill>
                <a:ea typeface="Inter"/>
                <a:cs typeface="Inter"/>
                <a:sym typeface="Inter"/>
              </a:rPr>
              <a:t>педагогов</a:t>
            </a:r>
            <a:r>
              <a:rPr lang="en-US" sz="1400" b="0" i="0" u="none" strike="noStrike" cap="none" dirty="0">
                <a:solidFill>
                  <a:srgbClr val="3D4E9C"/>
                </a:solidFill>
                <a:ea typeface="Inter"/>
                <a:cs typeface="Inter"/>
                <a:sym typeface="Inter"/>
              </a:rPr>
              <a:t> ДО (</a:t>
            </a:r>
            <a:r>
              <a:rPr lang="en-US" sz="1400" b="0" i="0" u="none" strike="noStrike" cap="none" dirty="0" err="1">
                <a:solidFill>
                  <a:srgbClr val="3D4E9C"/>
                </a:solidFill>
                <a:ea typeface="Inter"/>
                <a:cs typeface="Inter"/>
                <a:sym typeface="Inter"/>
              </a:rPr>
              <a:t>до</a:t>
            </a:r>
            <a:r>
              <a:rPr lang="en-US" sz="1400" b="0" i="0" u="none" strike="noStrike" cap="none" dirty="0">
                <a:solidFill>
                  <a:srgbClr val="3D4E9C"/>
                </a:solidFill>
                <a:ea typeface="Inter"/>
                <a:cs typeface="Inter"/>
                <a:sym typeface="Inter"/>
              </a:rPr>
              <a:t> 35 </a:t>
            </a:r>
            <a:r>
              <a:rPr lang="en-US" sz="1400" b="0" i="0" u="none" strike="noStrike" cap="none" dirty="0" err="1">
                <a:solidFill>
                  <a:srgbClr val="3D4E9C"/>
                </a:solidFill>
                <a:ea typeface="Inter"/>
                <a:cs typeface="Inter"/>
                <a:sym typeface="Inter"/>
              </a:rPr>
              <a:t>лет</a:t>
            </a:r>
            <a:r>
              <a:rPr lang="en-US" sz="1400" b="0" i="0" u="none" strike="noStrike" cap="none" dirty="0">
                <a:solidFill>
                  <a:srgbClr val="3D4E9C"/>
                </a:solidFill>
                <a:ea typeface="Inter"/>
                <a:cs typeface="Inter"/>
                <a:sym typeface="Inter"/>
              </a:rPr>
              <a:t>) к </a:t>
            </a:r>
            <a:r>
              <a:rPr lang="ru-RU" sz="1400" b="0" i="0" u="none" strike="noStrike" cap="none" dirty="0">
                <a:solidFill>
                  <a:srgbClr val="3D4E9C"/>
                </a:solidFill>
                <a:ea typeface="Inter"/>
                <a:cs typeface="Inter"/>
                <a:sym typeface="Inter"/>
              </a:rPr>
              <a:t>реализации урочной деятельности </a:t>
            </a:r>
            <a:endParaRPr sz="1400" dirty="0">
              <a:solidFill>
                <a:srgbClr val="3D4E9C"/>
              </a:solidFill>
            </a:endParaRPr>
          </a:p>
        </p:txBody>
      </p:sp>
      <p:pic>
        <p:nvPicPr>
          <p:cNvPr id="8" name="Google Shape;87;p13" descr="image.png">
            <a:extLst>
              <a:ext uri="{FF2B5EF4-FFF2-40B4-BE49-F238E27FC236}">
                <a16:creationId xmlns:a16="http://schemas.microsoft.com/office/drawing/2014/main" id="{8909A0FB-3ED7-224B-A372-F1D65EF9356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32489" y="4139713"/>
            <a:ext cx="3619500" cy="1702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88;p13" descr="image.png">
            <a:extLst>
              <a:ext uri="{FF2B5EF4-FFF2-40B4-BE49-F238E27FC236}">
                <a16:creationId xmlns:a16="http://schemas.microsoft.com/office/drawing/2014/main" id="{62AD12BD-0A17-2041-FC91-9BF4F780ED9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42489" y="4139713"/>
            <a:ext cx="3619500" cy="1702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3" descr="image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322989" y="4339738"/>
            <a:ext cx="238125" cy="19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3"/>
          <p:cNvSpPr txBox="1"/>
          <p:nvPr/>
        </p:nvSpPr>
        <p:spPr>
          <a:xfrm>
            <a:off x="4675414" y="4344500"/>
            <a:ext cx="124077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>
                <a:solidFill>
                  <a:srgbClr val="3D4E9C"/>
                </a:solidFill>
                <a:ea typeface="Montserrat"/>
                <a:cs typeface="Montserrat"/>
                <a:sym typeface="Montserrat"/>
              </a:rPr>
              <a:t>ТОИПКРО</a:t>
            </a:r>
            <a:endParaRPr sz="2800" b="1">
              <a:solidFill>
                <a:srgbClr val="3D4E9C"/>
              </a:solidFill>
            </a:endParaRPr>
          </a:p>
        </p:txBody>
      </p:sp>
      <p:sp>
        <p:nvSpPr>
          <p:cNvPr id="115" name="Google Shape;115;p13"/>
          <p:cNvSpPr txBox="1"/>
          <p:nvPr/>
        </p:nvSpPr>
        <p:spPr>
          <a:xfrm>
            <a:off x="4465864" y="4673113"/>
            <a:ext cx="32766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3D4E9C"/>
                </a:solidFill>
                <a:ea typeface="Inter"/>
                <a:cs typeface="Inter"/>
                <a:sym typeface="Inter"/>
              </a:rPr>
              <a:t>КПК </a:t>
            </a:r>
            <a:r>
              <a:rPr lang="en-US" sz="1400" b="0" i="0" u="none" strike="noStrike" cap="none" dirty="0" err="1">
                <a:solidFill>
                  <a:srgbClr val="3D4E9C"/>
                </a:solidFill>
                <a:ea typeface="Inter"/>
                <a:cs typeface="Inter"/>
                <a:sym typeface="Inter"/>
              </a:rPr>
              <a:t>по</a:t>
            </a:r>
            <a:r>
              <a:rPr lang="en-US" sz="1400" b="0" i="0" u="none" strike="noStrike" cap="none" dirty="0">
                <a:solidFill>
                  <a:srgbClr val="3D4E9C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1400" b="0" i="0" u="none" strike="noStrike" cap="none" dirty="0" err="1">
                <a:solidFill>
                  <a:srgbClr val="3D4E9C"/>
                </a:solidFill>
                <a:ea typeface="Inter"/>
                <a:cs typeface="Inter"/>
                <a:sym typeface="Inter"/>
              </a:rPr>
              <a:t>наставничеству</a:t>
            </a:r>
            <a:r>
              <a:rPr lang="en-US" sz="1400" b="0" i="0" u="none" strike="noStrike" cap="none" dirty="0">
                <a:solidFill>
                  <a:srgbClr val="3D4E9C"/>
                </a:solidFill>
                <a:ea typeface="Inter"/>
                <a:cs typeface="Inter"/>
                <a:sym typeface="Inter"/>
              </a:rPr>
              <a:t> и «</a:t>
            </a:r>
            <a:r>
              <a:rPr lang="en-US" sz="1400" b="0" i="0" u="none" strike="noStrike" cap="none" dirty="0" err="1">
                <a:solidFill>
                  <a:srgbClr val="3D4E9C"/>
                </a:solidFill>
                <a:ea typeface="Inter"/>
                <a:cs typeface="Inter"/>
                <a:sym typeface="Inter"/>
              </a:rPr>
              <a:t>гибким</a:t>
            </a:r>
            <a:r>
              <a:rPr lang="en-US" sz="1400" b="0" i="0" u="none" strike="noStrike" cap="none" dirty="0">
                <a:solidFill>
                  <a:srgbClr val="3D4E9C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1400" b="0" i="0" u="none" strike="noStrike" cap="none" dirty="0" err="1">
                <a:solidFill>
                  <a:srgbClr val="3D4E9C"/>
                </a:solidFill>
                <a:ea typeface="Inter"/>
                <a:cs typeface="Inter"/>
                <a:sym typeface="Inter"/>
              </a:rPr>
              <a:t>навыкам</a:t>
            </a:r>
            <a:r>
              <a:rPr lang="en-US" sz="1400" b="0" i="0" u="none" strike="noStrike" cap="none" dirty="0">
                <a:solidFill>
                  <a:srgbClr val="3D4E9C"/>
                </a:solidFill>
                <a:ea typeface="Inter"/>
                <a:cs typeface="Inter"/>
                <a:sym typeface="Inter"/>
              </a:rPr>
              <a:t>» (</a:t>
            </a:r>
            <a:r>
              <a:rPr lang="en-US" sz="1400" b="0" i="0" u="none" strike="noStrike" cap="none" dirty="0" err="1">
                <a:solidFill>
                  <a:srgbClr val="3D4E9C"/>
                </a:solidFill>
                <a:ea typeface="Inter"/>
                <a:cs typeface="Inter"/>
                <a:sym typeface="Inter"/>
              </a:rPr>
              <a:t>критическое</a:t>
            </a:r>
            <a:r>
              <a:rPr lang="en-US" sz="1400" b="0" i="0" u="none" strike="noStrike" cap="none" dirty="0">
                <a:solidFill>
                  <a:srgbClr val="3D4E9C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1400" b="0" i="0" u="none" strike="noStrike" cap="none" dirty="0" err="1">
                <a:solidFill>
                  <a:srgbClr val="3D4E9C"/>
                </a:solidFill>
                <a:ea typeface="Inter"/>
                <a:cs typeface="Inter"/>
                <a:sym typeface="Inter"/>
              </a:rPr>
              <a:t>мышление</a:t>
            </a:r>
            <a:r>
              <a:rPr lang="en-US" sz="1400" b="0" i="0" u="none" strike="noStrike" cap="none" dirty="0">
                <a:solidFill>
                  <a:srgbClr val="3D4E9C"/>
                </a:solidFill>
                <a:ea typeface="Inter"/>
                <a:cs typeface="Inter"/>
                <a:sym typeface="Inter"/>
              </a:rPr>
              <a:t>, </a:t>
            </a:r>
            <a:r>
              <a:rPr lang="en-US" sz="1400" b="0" i="0" u="none" strike="noStrike" cap="none" dirty="0" err="1">
                <a:solidFill>
                  <a:srgbClr val="3D4E9C"/>
                </a:solidFill>
                <a:ea typeface="Inter"/>
                <a:cs typeface="Inter"/>
                <a:sym typeface="Inter"/>
              </a:rPr>
              <a:t>презентация</a:t>
            </a:r>
            <a:r>
              <a:rPr lang="en-US" sz="1400" b="0" i="0" u="none" strike="noStrike" cap="none" dirty="0">
                <a:solidFill>
                  <a:srgbClr val="3D4E9C"/>
                </a:solidFill>
                <a:ea typeface="Inter"/>
                <a:cs typeface="Inter"/>
                <a:sym typeface="Inter"/>
              </a:rPr>
              <a:t>).</a:t>
            </a:r>
            <a:endParaRPr sz="1400" dirty="0">
              <a:solidFill>
                <a:srgbClr val="3D4E9C"/>
              </a:solidFill>
            </a:endParaRPr>
          </a:p>
        </p:txBody>
      </p:sp>
      <p:sp>
        <p:nvSpPr>
          <p:cNvPr id="116" name="Google Shape;116;p13"/>
          <p:cNvSpPr txBox="1"/>
          <p:nvPr/>
        </p:nvSpPr>
        <p:spPr>
          <a:xfrm>
            <a:off x="4465864" y="5294501"/>
            <a:ext cx="327660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 dirty="0">
                <a:solidFill>
                  <a:srgbClr val="3D4E9C"/>
                </a:solidFill>
                <a:ea typeface="Inter"/>
                <a:cs typeface="Inter"/>
                <a:sym typeface="Inter"/>
              </a:rPr>
              <a:t>КПК по возможности </a:t>
            </a:r>
            <a:r>
              <a:rPr lang="en-US" sz="1400" b="0" i="0" u="none" strike="noStrike" cap="none" dirty="0" err="1">
                <a:solidFill>
                  <a:srgbClr val="3D4E9C"/>
                </a:solidFill>
                <a:ea typeface="Inter"/>
                <a:cs typeface="Inter"/>
                <a:sym typeface="Inter"/>
              </a:rPr>
              <a:t>использовани</a:t>
            </a:r>
            <a:r>
              <a:rPr lang="ru-RU" sz="1400" b="0" i="0" u="none" strike="noStrike" cap="none" dirty="0">
                <a:solidFill>
                  <a:srgbClr val="3D4E9C"/>
                </a:solidFill>
                <a:ea typeface="Inter"/>
                <a:cs typeface="Inter"/>
                <a:sym typeface="Inter"/>
              </a:rPr>
              <a:t>я</a:t>
            </a:r>
            <a:r>
              <a:rPr lang="en-US" sz="1400" b="0" i="0" u="none" strike="noStrike" cap="none" dirty="0">
                <a:solidFill>
                  <a:srgbClr val="3D4E9C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1400" b="0" i="0" u="none" strike="noStrike" cap="none" dirty="0" err="1">
                <a:solidFill>
                  <a:srgbClr val="3D4E9C"/>
                </a:solidFill>
                <a:ea typeface="Inter"/>
                <a:cs typeface="Inter"/>
                <a:sym typeface="Inter"/>
              </a:rPr>
              <a:t>ресурсов</a:t>
            </a:r>
            <a:r>
              <a:rPr lang="en-US" sz="1400" b="0" i="0" u="none" strike="noStrike" cap="none" dirty="0">
                <a:solidFill>
                  <a:srgbClr val="3D4E9C"/>
                </a:solidFill>
                <a:ea typeface="Inter"/>
                <a:cs typeface="Inter"/>
                <a:sym typeface="Inter"/>
              </a:rPr>
              <a:t> «</a:t>
            </a:r>
            <a:r>
              <a:rPr lang="en-US" sz="1400" b="0" i="0" u="none" strike="noStrike" cap="none" dirty="0" err="1">
                <a:solidFill>
                  <a:srgbClr val="3D4E9C"/>
                </a:solidFill>
                <a:ea typeface="Inter"/>
                <a:cs typeface="Inter"/>
                <a:sym typeface="Inter"/>
              </a:rPr>
              <a:t>Точек</a:t>
            </a:r>
            <a:r>
              <a:rPr lang="en-US" sz="1400" b="0" i="0" u="none" strike="noStrike" cap="none" dirty="0">
                <a:solidFill>
                  <a:srgbClr val="3D4E9C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1400" b="0" i="0" u="none" strike="noStrike" cap="none" dirty="0" err="1">
                <a:solidFill>
                  <a:srgbClr val="3D4E9C"/>
                </a:solidFill>
                <a:ea typeface="Inter"/>
                <a:cs typeface="Inter"/>
                <a:sym typeface="Inter"/>
              </a:rPr>
              <a:t>роста</a:t>
            </a:r>
            <a:r>
              <a:rPr lang="en-US" sz="1400" b="0" i="0" u="none" strike="noStrike" cap="none" dirty="0">
                <a:solidFill>
                  <a:srgbClr val="3D4E9C"/>
                </a:solidFill>
                <a:ea typeface="Inter"/>
                <a:cs typeface="Inter"/>
                <a:sym typeface="Inter"/>
              </a:rPr>
              <a:t>».</a:t>
            </a:r>
            <a:endParaRPr sz="1400" dirty="0">
              <a:solidFill>
                <a:srgbClr val="3D4E9C"/>
              </a:solidFill>
            </a:endParaRPr>
          </a:p>
        </p:txBody>
      </p:sp>
      <p:pic>
        <p:nvPicPr>
          <p:cNvPr id="117" name="Google Shape;117;p13" descr="image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177513" y="4339738"/>
            <a:ext cx="190500" cy="19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3"/>
          <p:cNvSpPr txBox="1"/>
          <p:nvPr/>
        </p:nvSpPr>
        <p:spPr>
          <a:xfrm>
            <a:off x="8482313" y="4344500"/>
            <a:ext cx="196215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>
                <a:solidFill>
                  <a:srgbClr val="3D4E9C"/>
                </a:solidFill>
                <a:ea typeface="Montserrat"/>
                <a:cs typeface="Montserrat"/>
                <a:sym typeface="Montserrat"/>
              </a:rPr>
              <a:t>ЦТО «КОСМОС»</a:t>
            </a:r>
            <a:endParaRPr sz="2800" b="1">
              <a:solidFill>
                <a:srgbClr val="3D4E9C"/>
              </a:solidFill>
            </a:endParaRPr>
          </a:p>
        </p:txBody>
      </p:sp>
      <p:sp>
        <p:nvSpPr>
          <p:cNvPr id="119" name="Google Shape;119;p13"/>
          <p:cNvSpPr txBox="1"/>
          <p:nvPr/>
        </p:nvSpPr>
        <p:spPr>
          <a:xfrm>
            <a:off x="8259536" y="4729262"/>
            <a:ext cx="327660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 err="1">
                <a:solidFill>
                  <a:srgbClr val="3D4E9C"/>
                </a:solidFill>
                <a:ea typeface="Inter"/>
                <a:cs typeface="Inter"/>
                <a:sym typeface="Inter"/>
              </a:rPr>
              <a:t>Профильные</a:t>
            </a:r>
            <a:r>
              <a:rPr lang="en-US" sz="1400" b="0" i="0" u="none" strike="noStrike" cap="none" dirty="0">
                <a:solidFill>
                  <a:srgbClr val="3D4E9C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1400" b="0" i="0" u="none" strike="noStrike" cap="none" dirty="0" err="1">
                <a:solidFill>
                  <a:srgbClr val="3D4E9C"/>
                </a:solidFill>
                <a:ea typeface="Inter"/>
                <a:cs typeface="Inter"/>
                <a:sym typeface="Inter"/>
              </a:rPr>
              <a:t>смены</a:t>
            </a:r>
            <a:r>
              <a:rPr lang="en-US" sz="1400" b="0" i="0" u="none" strike="noStrike" cap="none" dirty="0">
                <a:solidFill>
                  <a:srgbClr val="3D4E9C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1400" b="0" i="0" u="none" strike="noStrike" cap="none" dirty="0" err="1">
                <a:solidFill>
                  <a:srgbClr val="3D4E9C"/>
                </a:solidFill>
                <a:ea typeface="Inter"/>
                <a:cs typeface="Inter"/>
                <a:sym typeface="Inter"/>
              </a:rPr>
              <a:t>по</a:t>
            </a:r>
            <a:r>
              <a:rPr lang="en-US" sz="1400" b="0" i="0" u="none" strike="noStrike" cap="none" dirty="0">
                <a:solidFill>
                  <a:srgbClr val="3D4E9C"/>
                </a:solidFill>
                <a:ea typeface="Inter"/>
                <a:cs typeface="Inter"/>
                <a:sym typeface="Inter"/>
              </a:rPr>
              <a:t> МИЕН </a:t>
            </a:r>
            <a:r>
              <a:rPr lang="ru-RU" sz="1400" b="0" i="0" u="none" strike="noStrike" cap="none" dirty="0">
                <a:solidFill>
                  <a:srgbClr val="3D4E9C"/>
                </a:solidFill>
                <a:ea typeface="Inter"/>
                <a:cs typeface="Inter"/>
                <a:sym typeface="Inter"/>
              </a:rPr>
              <a:t>(</a:t>
            </a:r>
            <a:r>
              <a:rPr lang="en-US" sz="1400" b="0" i="0" u="none" strike="noStrike" cap="none" dirty="0" err="1">
                <a:solidFill>
                  <a:srgbClr val="3D4E9C"/>
                </a:solidFill>
                <a:ea typeface="Inter"/>
                <a:cs typeface="Inter"/>
                <a:sym typeface="Inter"/>
              </a:rPr>
              <a:t>совместно</a:t>
            </a:r>
            <a:r>
              <a:rPr lang="en-US" sz="1400" b="0" i="0" u="none" strike="noStrike" cap="none" dirty="0">
                <a:solidFill>
                  <a:srgbClr val="3D4E9C"/>
                </a:solidFill>
                <a:ea typeface="Inter"/>
                <a:cs typeface="Inter"/>
                <a:sym typeface="Inter"/>
              </a:rPr>
              <a:t> с </a:t>
            </a:r>
            <a:r>
              <a:rPr lang="en-US" sz="1400" b="0" i="0" u="none" strike="noStrike" cap="none" dirty="0" err="1">
                <a:solidFill>
                  <a:srgbClr val="3D4E9C"/>
                </a:solidFill>
                <a:ea typeface="Inter"/>
                <a:cs typeface="Inter"/>
                <a:sym typeface="Inter"/>
              </a:rPr>
              <a:t>вузами</a:t>
            </a:r>
            <a:r>
              <a:rPr lang="en-US" sz="1400" b="0" i="0" u="none" strike="noStrike" cap="none" dirty="0">
                <a:solidFill>
                  <a:srgbClr val="3D4E9C"/>
                </a:solidFill>
                <a:ea typeface="Inter"/>
                <a:cs typeface="Inter"/>
                <a:sym typeface="Inter"/>
              </a:rPr>
              <a:t> и </a:t>
            </a:r>
            <a:r>
              <a:rPr lang="en-US" sz="1400" b="0" i="0" u="none" strike="noStrike" cap="none" dirty="0" err="1">
                <a:solidFill>
                  <a:srgbClr val="3D4E9C"/>
                </a:solidFill>
                <a:ea typeface="Inter"/>
                <a:cs typeface="Inter"/>
                <a:sym typeface="Inter"/>
              </a:rPr>
              <a:t>предприятиями</a:t>
            </a:r>
            <a:r>
              <a:rPr lang="ru-RU" sz="1400" dirty="0">
                <a:solidFill>
                  <a:srgbClr val="3D4E9C"/>
                </a:solidFill>
                <a:ea typeface="Inter"/>
                <a:cs typeface="Inter"/>
                <a:sym typeface="Inter"/>
              </a:rPr>
              <a:t>)</a:t>
            </a:r>
            <a:endParaRPr sz="1400" dirty="0">
              <a:solidFill>
                <a:srgbClr val="3D4E9C"/>
              </a:solidFill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BF843980-9971-B3EB-0134-01DFB0B0BDB6}"/>
              </a:ext>
            </a:extLst>
          </p:cNvPr>
          <p:cNvCxnSpPr/>
          <p:nvPr/>
        </p:nvCxnSpPr>
        <p:spPr>
          <a:xfrm>
            <a:off x="171451" y="6013081"/>
            <a:ext cx="1176337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9E98DE9-CD91-9222-2D93-8618F86E351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89" y="6233386"/>
            <a:ext cx="1147426" cy="369328"/>
          </a:xfrm>
          <a:prstGeom prst="rect">
            <a:avLst/>
          </a:prstGeom>
        </p:spPr>
      </p:pic>
      <p:sp>
        <p:nvSpPr>
          <p:cNvPr id="12" name="Подзаголовок 2">
            <a:extLst>
              <a:ext uri="{FF2B5EF4-FFF2-40B4-BE49-F238E27FC236}">
                <a16:creationId xmlns:a16="http://schemas.microsoft.com/office/drawing/2014/main" id="{83E34548-0B7E-C16D-0E65-34278A2816DC}"/>
              </a:ext>
            </a:extLst>
          </p:cNvPr>
          <p:cNvSpPr txBox="1">
            <a:spLocks/>
          </p:cNvSpPr>
          <p:nvPr/>
        </p:nvSpPr>
        <p:spPr>
          <a:xfrm>
            <a:off x="1579731" y="6233386"/>
            <a:ext cx="4368520" cy="5121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50000"/>
              </a:lnSpc>
            </a:pPr>
            <a:r>
              <a:rPr lang="ru-RU" sz="1400" dirty="0">
                <a:solidFill>
                  <a:srgbClr val="3D4E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Тамбовский областной институт</a:t>
            </a:r>
          </a:p>
          <a:p>
            <a:pPr algn="l">
              <a:lnSpc>
                <a:spcPct val="50000"/>
              </a:lnSpc>
            </a:pPr>
            <a:r>
              <a:rPr lang="ru-RU" sz="1400" dirty="0">
                <a:solidFill>
                  <a:srgbClr val="3D4E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повышения квалификации работников образования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51287" y="361363"/>
            <a:ext cx="8790186" cy="5373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208"/>
              </a:lnSpc>
            </a:pPr>
            <a:r>
              <a:rPr lang="ru-RU" sz="3200" b="1" dirty="0">
                <a:solidFill>
                  <a:srgbClr val="3D4E9C"/>
                </a:solidFill>
                <a:latin typeface="Calibri" panose="020F0502020204030204" pitchFamily="34" charset="0"/>
                <a:ea typeface="Crimson Pro Semi Bold" pitchFamily="34" charset="-122"/>
                <a:cs typeface="Calibri" panose="020F0502020204030204" pitchFamily="34" charset="0"/>
              </a:rPr>
              <a:t>П4. </a:t>
            </a:r>
            <a:r>
              <a:rPr lang="ru-RU" sz="3200" b="1" dirty="0">
                <a:solidFill>
                  <a:srgbClr val="3D4E9C"/>
                </a:solidFill>
              </a:rPr>
              <a:t>Эффективность МТБ </a:t>
            </a: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1626DBC5-268D-4A36-8BCB-8E91F0769E49}"/>
              </a:ext>
            </a:extLst>
          </p:cNvPr>
          <p:cNvCxnSpPr/>
          <p:nvPr/>
        </p:nvCxnSpPr>
        <p:spPr>
          <a:xfrm>
            <a:off x="171451" y="6013081"/>
            <a:ext cx="1176337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92ED4F54-AFBC-4498-A8E7-41384164ED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89" y="6233386"/>
            <a:ext cx="1147426" cy="369328"/>
          </a:xfrm>
          <a:prstGeom prst="rect">
            <a:avLst/>
          </a:prstGeom>
        </p:spPr>
      </p:pic>
      <p:sp>
        <p:nvSpPr>
          <p:cNvPr id="29" name="Подзаголовок 2">
            <a:extLst>
              <a:ext uri="{FF2B5EF4-FFF2-40B4-BE49-F238E27FC236}">
                <a16:creationId xmlns:a16="http://schemas.microsoft.com/office/drawing/2014/main" id="{FDDDDCC9-A3F6-4207-B260-56AE02144B80}"/>
              </a:ext>
            </a:extLst>
          </p:cNvPr>
          <p:cNvSpPr txBox="1">
            <a:spLocks/>
          </p:cNvSpPr>
          <p:nvPr/>
        </p:nvSpPr>
        <p:spPr>
          <a:xfrm>
            <a:off x="1579731" y="6233386"/>
            <a:ext cx="4368520" cy="5121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50000"/>
              </a:lnSpc>
            </a:pPr>
            <a:r>
              <a:rPr lang="ru-RU" sz="1400" dirty="0">
                <a:solidFill>
                  <a:srgbClr val="3D4E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Тамбовский областной институт</a:t>
            </a:r>
          </a:p>
          <a:p>
            <a:pPr algn="l">
              <a:lnSpc>
                <a:spcPct val="50000"/>
              </a:lnSpc>
            </a:pPr>
            <a:r>
              <a:rPr lang="ru-RU" sz="1400" dirty="0">
                <a:solidFill>
                  <a:srgbClr val="3D4E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повышения квалификации работников образования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0710334" y="6434667"/>
            <a:ext cx="1388533" cy="3362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5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B528AABA-6589-4D3B-B111-979B5072B080}"/>
              </a:ext>
            </a:extLst>
          </p:cNvPr>
          <p:cNvSpPr txBox="1">
            <a:spLocks/>
          </p:cNvSpPr>
          <p:nvPr/>
        </p:nvSpPr>
        <p:spPr>
          <a:xfrm>
            <a:off x="551287" y="915695"/>
            <a:ext cx="9144000" cy="40668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800" b="1" dirty="0">
              <a:solidFill>
                <a:srgbClr val="3D4E9C"/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7225030" y="6112098"/>
            <a:ext cx="3823123" cy="698691"/>
            <a:chOff x="336201" y="955142"/>
            <a:chExt cx="6615430" cy="568364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336202" y="955142"/>
              <a:ext cx="6615429" cy="568364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84475" algn="r"/>
              <a:r>
                <a:rPr lang="ru-RU" sz="2800" b="1" dirty="0">
                  <a:solidFill>
                    <a:srgbClr val="3D4E9C"/>
                  </a:solidFill>
                </a:rPr>
                <a:t>8</a:t>
              </a:r>
              <a:endParaRPr lang="en-US" sz="2800" b="1" dirty="0">
                <a:solidFill>
                  <a:srgbClr val="3D4E9C"/>
                </a:solidFill>
                <a:latin typeface="QuattrocentoSans" charset="0"/>
                <a:ea typeface="QuattrocentoSans" charset="0"/>
                <a:cs typeface="QuattrocentoSans" charset="0"/>
              </a:endParaRP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336201" y="955142"/>
              <a:ext cx="5015596" cy="568364"/>
            </a:xfrm>
            <a:prstGeom prst="roundRect">
              <a:avLst>
                <a:gd name="adj" fmla="val 50000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b="1" dirty="0"/>
                <a:t>Итого баллов:</a:t>
              </a:r>
            </a:p>
            <a:p>
              <a:r>
                <a:rPr lang="ru-RU" b="1" dirty="0"/>
                <a:t>ЗЕЛЕНАЯ ЗОНА</a:t>
              </a: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171451" y="1542680"/>
            <a:ext cx="5924550" cy="885273"/>
            <a:chOff x="336201" y="955142"/>
            <a:chExt cx="6615430" cy="568364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336202" y="955142"/>
              <a:ext cx="6615429" cy="568364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202238" algn="r"/>
              <a:r>
                <a:rPr lang="ru-RU" b="1" dirty="0">
                  <a:solidFill>
                    <a:srgbClr val="3D4E9C"/>
                  </a:solidFill>
                </a:rPr>
                <a:t>4</a:t>
              </a:r>
              <a:endParaRPr lang="en-US" b="1" dirty="0">
                <a:solidFill>
                  <a:srgbClr val="3D4E9C"/>
                </a:solidFill>
                <a:latin typeface="QuattrocentoSans" charset="0"/>
                <a:ea typeface="QuattrocentoSans" charset="0"/>
                <a:cs typeface="QuattrocentoSans" charset="0"/>
              </a:endParaRPr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336201" y="955142"/>
              <a:ext cx="5842566" cy="568364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600" b="1" dirty="0"/>
                <a:t>4.1. Наличие механизма контроля состояния МТБ (</a:t>
              </a:r>
              <a:r>
                <a:rPr lang="ru-RU" sz="1600" b="1" dirty="0" err="1"/>
                <a:t>МиЕН</a:t>
              </a:r>
              <a:r>
                <a:rPr lang="ru-RU" sz="1600" b="1" dirty="0"/>
                <a:t>) и мониторинга актуального состояния МТБ (</a:t>
              </a:r>
              <a:r>
                <a:rPr lang="ru-RU" sz="1600" b="1" dirty="0" err="1"/>
                <a:t>МиЕН</a:t>
              </a:r>
              <a:r>
                <a:rPr lang="ru-RU" sz="1600" b="1" dirty="0"/>
                <a:t>) </a:t>
              </a: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171451" y="2777113"/>
            <a:ext cx="5924550" cy="885273"/>
            <a:chOff x="336201" y="955142"/>
            <a:chExt cx="6615430" cy="568364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336202" y="955142"/>
              <a:ext cx="6615429" cy="568364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067300" algn="r"/>
              <a:r>
                <a:rPr lang="ru-RU" b="1" dirty="0">
                  <a:solidFill>
                    <a:srgbClr val="3D4E9C"/>
                  </a:solidFill>
                </a:rPr>
                <a:t>2+1</a:t>
              </a:r>
              <a:endParaRPr lang="en-US" b="1" dirty="0">
                <a:solidFill>
                  <a:srgbClr val="3D4E9C"/>
                </a:solidFill>
                <a:latin typeface="QuattrocentoSans" charset="0"/>
                <a:ea typeface="QuattrocentoSans" charset="0"/>
                <a:cs typeface="QuattrocentoSans" charset="0"/>
              </a:endParaRPr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336201" y="955142"/>
              <a:ext cx="5842566" cy="568364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600" b="1" dirty="0"/>
                <a:t>4.2. Доля школ региона, оснащенных современными лабораториями по физике, химии (закупленными не менее 5 лет назад) </a:t>
              </a:r>
              <a:r>
                <a:rPr lang="ru-RU" sz="1600" b="1" dirty="0">
                  <a:solidFill>
                    <a:schemeClr val="accent6">
                      <a:lumMod val="75000"/>
                    </a:schemeClr>
                  </a:solidFill>
                </a:rPr>
                <a:t>(</a:t>
              </a:r>
              <a:r>
                <a:rPr lang="ru-RU" b="1" dirty="0">
                  <a:solidFill>
                    <a:schemeClr val="accent6">
                      <a:lumMod val="75000"/>
                    </a:schemeClr>
                  </a:solidFill>
                </a:rPr>
                <a:t>больше 50%)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171451" y="3952460"/>
            <a:ext cx="5924550" cy="885273"/>
            <a:chOff x="336201" y="955142"/>
            <a:chExt cx="6615430" cy="568364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336202" y="955142"/>
              <a:ext cx="6615429" cy="568364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202238" algn="r"/>
              <a:r>
                <a:rPr lang="ru-RU" b="1" dirty="0">
                  <a:solidFill>
                    <a:srgbClr val="3D4E9C"/>
                  </a:solidFill>
                </a:rPr>
                <a:t>1</a:t>
              </a:r>
              <a:endParaRPr lang="en-US" b="1" dirty="0">
                <a:solidFill>
                  <a:srgbClr val="3D4E9C"/>
                </a:solidFill>
                <a:latin typeface="QuattrocentoSans" charset="0"/>
                <a:ea typeface="QuattrocentoSans" charset="0"/>
                <a:cs typeface="QuattrocentoSans" charset="0"/>
              </a:endParaRPr>
            </a:p>
          </p:txBody>
        </p:sp>
        <p:sp>
          <p:nvSpPr>
            <p:cNvPr id="22" name="Скругленный прямоугольник 21"/>
            <p:cNvSpPr/>
            <p:nvPr/>
          </p:nvSpPr>
          <p:spPr>
            <a:xfrm>
              <a:off x="336201" y="955142"/>
              <a:ext cx="5842566" cy="568364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600" b="1" dirty="0"/>
                <a:t>4.3. Доля школ, где есть лаборанты в кабинетах физики и химии </a:t>
              </a:r>
              <a:r>
                <a:rPr lang="ru-RU" sz="1600" b="1" dirty="0">
                  <a:solidFill>
                    <a:srgbClr val="FF0000"/>
                  </a:solidFill>
                </a:rPr>
                <a:t>(меньше 50%)</a:t>
              </a:r>
            </a:p>
          </p:txBody>
        </p:sp>
      </p:grpSp>
      <p:pic>
        <p:nvPicPr>
          <p:cNvPr id="23" name="Google Shape;166;p19" descr="image.png"/>
          <p:cNvPicPr preferRelativeResize="0"/>
          <p:nvPr/>
        </p:nvPicPr>
        <p:blipFill rotWithShape="1">
          <a:blip r:embed="rId4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537324" y="464361"/>
            <a:ext cx="5299075" cy="251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67;p19" descr="image.png"/>
          <p:cNvPicPr preferRelativeResize="0"/>
          <p:nvPr/>
        </p:nvPicPr>
        <p:blipFill rotWithShape="1">
          <a:blip r:embed="rId4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537324" y="3401625"/>
            <a:ext cx="5299075" cy="2517775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172;p19"/>
          <p:cNvSpPr txBox="1"/>
          <p:nvPr/>
        </p:nvSpPr>
        <p:spPr>
          <a:xfrm>
            <a:off x="6832600" y="759636"/>
            <a:ext cx="470603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>
                <a:solidFill>
                  <a:schemeClr val="bg1"/>
                </a:solidFill>
                <a:ea typeface="Urbanist"/>
                <a:cs typeface="Urbanist"/>
                <a:sym typeface="Urbanist"/>
              </a:rPr>
              <a:t>60.82%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26" name="Google Shape;173;p19"/>
          <p:cNvSpPr txBox="1"/>
          <p:nvPr/>
        </p:nvSpPr>
        <p:spPr>
          <a:xfrm>
            <a:off x="6832600" y="1616886"/>
            <a:ext cx="4706038" cy="323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chemeClr val="bg1"/>
                </a:solidFill>
                <a:ea typeface="Urbanist SemiBold"/>
                <a:cs typeface="Urbanist SemiBold"/>
                <a:sym typeface="Urbanist SemiBold"/>
              </a:rPr>
              <a:t>Современные лаборатории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31" name="Google Shape;174;p19"/>
          <p:cNvSpPr txBox="1"/>
          <p:nvPr/>
        </p:nvSpPr>
        <p:spPr>
          <a:xfrm>
            <a:off x="6832600" y="2083611"/>
            <a:ext cx="4706038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 err="1">
                <a:solidFill>
                  <a:schemeClr val="bg1"/>
                </a:solidFill>
                <a:ea typeface="Inter"/>
                <a:cs typeface="Inter"/>
                <a:sym typeface="Inter"/>
              </a:rPr>
              <a:t>Доля</a:t>
            </a:r>
            <a:r>
              <a:rPr lang="en-US" sz="1500" b="0" i="0" u="none" strike="noStrike" cap="none" dirty="0">
                <a:solidFill>
                  <a:schemeClr val="bg1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chemeClr val="bg1"/>
                </a:solidFill>
                <a:ea typeface="Inter"/>
                <a:cs typeface="Inter"/>
                <a:sym typeface="Inter"/>
              </a:rPr>
              <a:t>школ</a:t>
            </a:r>
            <a:r>
              <a:rPr lang="en-US" sz="1500" b="0" i="0" u="none" strike="noStrike" cap="none" dirty="0">
                <a:solidFill>
                  <a:schemeClr val="bg1"/>
                </a:solidFill>
                <a:ea typeface="Inter"/>
                <a:cs typeface="Inter"/>
                <a:sym typeface="Inter"/>
              </a:rPr>
              <a:t> с </a:t>
            </a:r>
            <a:r>
              <a:rPr lang="en-US" sz="1500" b="0" i="0" u="none" strike="noStrike" cap="none" dirty="0" err="1">
                <a:solidFill>
                  <a:schemeClr val="bg1"/>
                </a:solidFill>
                <a:ea typeface="Inter"/>
                <a:cs typeface="Inter"/>
                <a:sym typeface="Inter"/>
              </a:rPr>
              <a:t>оснащением</a:t>
            </a:r>
            <a:r>
              <a:rPr lang="en-US" sz="1500" b="0" i="0" u="none" strike="noStrike" cap="none" dirty="0">
                <a:solidFill>
                  <a:schemeClr val="bg1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chemeClr val="bg1"/>
                </a:solidFill>
                <a:ea typeface="Inter"/>
                <a:cs typeface="Inter"/>
                <a:sym typeface="Inter"/>
              </a:rPr>
              <a:t>выше</a:t>
            </a:r>
            <a:r>
              <a:rPr lang="en-US" sz="1500" b="0" i="0" u="none" strike="noStrike" cap="none" dirty="0">
                <a:solidFill>
                  <a:schemeClr val="bg1"/>
                </a:solidFill>
                <a:ea typeface="Inter"/>
                <a:cs typeface="Inter"/>
                <a:sym typeface="Inter"/>
              </a:rPr>
              <a:t> 50%. </a:t>
            </a:r>
            <a:r>
              <a:rPr lang="en-US" sz="1500" b="0" i="0" u="none" strike="noStrike" cap="none" dirty="0" err="1">
                <a:solidFill>
                  <a:schemeClr val="bg1"/>
                </a:solidFill>
                <a:ea typeface="Inter"/>
                <a:cs typeface="Inter"/>
                <a:sym typeface="Inter"/>
              </a:rPr>
              <a:t>Динамика</a:t>
            </a:r>
            <a:r>
              <a:rPr lang="en-US" sz="1500" b="0" i="0" u="none" strike="noStrike" cap="none" dirty="0">
                <a:solidFill>
                  <a:schemeClr val="bg1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chemeClr val="bg1"/>
                </a:solidFill>
                <a:ea typeface="Inter"/>
                <a:cs typeface="Inter"/>
                <a:sym typeface="Inter"/>
              </a:rPr>
              <a:t>положительная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32" name="Google Shape;175;p19"/>
          <p:cNvSpPr txBox="1"/>
          <p:nvPr/>
        </p:nvSpPr>
        <p:spPr>
          <a:xfrm>
            <a:off x="6832600" y="3579788"/>
            <a:ext cx="470603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>
                <a:solidFill>
                  <a:schemeClr val="bg1"/>
                </a:solidFill>
                <a:ea typeface="Urbanist"/>
                <a:cs typeface="Urbanist"/>
                <a:sym typeface="Urbanist"/>
              </a:rPr>
              <a:t>43.3%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33" name="Google Shape;176;p19"/>
          <p:cNvSpPr txBox="1"/>
          <p:nvPr/>
        </p:nvSpPr>
        <p:spPr>
          <a:xfrm>
            <a:off x="6832600" y="4437038"/>
            <a:ext cx="4706038" cy="323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chemeClr val="bg1"/>
                </a:solidFill>
                <a:ea typeface="Urbanist SemiBold"/>
                <a:cs typeface="Urbanist SemiBold"/>
                <a:sym typeface="Urbanist SemiBold"/>
              </a:rPr>
              <a:t>Наличие лаборантов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34" name="Google Shape;177;p19"/>
          <p:cNvSpPr txBox="1"/>
          <p:nvPr/>
        </p:nvSpPr>
        <p:spPr>
          <a:xfrm>
            <a:off x="6832600" y="4719444"/>
            <a:ext cx="4706038" cy="1366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 err="1">
                <a:solidFill>
                  <a:schemeClr val="bg1"/>
                </a:solidFill>
                <a:ea typeface="Inter"/>
                <a:cs typeface="Inter"/>
                <a:sym typeface="Inter"/>
              </a:rPr>
              <a:t>Показатель</a:t>
            </a:r>
            <a:r>
              <a:rPr lang="en-US" sz="1500" b="0" i="0" u="none" strike="noStrike" cap="none" dirty="0">
                <a:solidFill>
                  <a:schemeClr val="bg1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chemeClr val="bg1"/>
                </a:solidFill>
                <a:ea typeface="Inter"/>
                <a:cs typeface="Inter"/>
                <a:sym typeface="Inter"/>
              </a:rPr>
              <a:t>ниже</a:t>
            </a:r>
            <a:r>
              <a:rPr lang="en-US" sz="1500" b="0" i="0" u="none" strike="noStrike" cap="none" dirty="0">
                <a:solidFill>
                  <a:schemeClr val="bg1"/>
                </a:solidFill>
                <a:ea typeface="Inter"/>
                <a:cs typeface="Inter"/>
                <a:sym typeface="Inter"/>
              </a:rPr>
              <a:t> 50%, </a:t>
            </a:r>
            <a:r>
              <a:rPr lang="ru-RU" sz="1500" dirty="0">
                <a:solidFill>
                  <a:schemeClr val="bg1"/>
                </a:solidFill>
                <a:ea typeface="Inter"/>
                <a:cs typeface="Inter"/>
                <a:sym typeface="Inter"/>
              </a:rPr>
              <a:t>есть</a:t>
            </a:r>
            <a:r>
              <a:rPr lang="en-US" sz="1500" b="0" i="0" u="none" strike="noStrike" cap="none" dirty="0">
                <a:solidFill>
                  <a:schemeClr val="bg1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chemeClr val="bg1"/>
                </a:solidFill>
                <a:ea typeface="Inter"/>
                <a:cs typeface="Inter"/>
                <a:sym typeface="Inter"/>
              </a:rPr>
              <a:t>положительная</a:t>
            </a:r>
            <a:r>
              <a:rPr lang="en-US" sz="1500" b="0" i="0" u="none" strike="noStrike" cap="none" dirty="0">
                <a:solidFill>
                  <a:schemeClr val="bg1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chemeClr val="bg1"/>
                </a:solidFill>
                <a:ea typeface="Inter"/>
                <a:cs typeface="Inter"/>
                <a:sym typeface="Inter"/>
              </a:rPr>
              <a:t>динамика</a:t>
            </a:r>
            <a:r>
              <a:rPr lang="en-US" sz="1500" b="0" i="0" u="none" strike="noStrike" cap="none" dirty="0">
                <a:solidFill>
                  <a:schemeClr val="bg1"/>
                </a:solidFill>
                <a:ea typeface="Inter"/>
                <a:cs typeface="Inter"/>
                <a:sym typeface="Inter"/>
              </a:rPr>
              <a:t>.</a:t>
            </a:r>
            <a:endParaRPr lang="ru-RU" sz="1500" b="0" i="0" u="none" strike="noStrike" cap="none" dirty="0">
              <a:solidFill>
                <a:schemeClr val="bg1"/>
              </a:solidFill>
              <a:ea typeface="Inter"/>
              <a:cs typeface="Inter"/>
              <a:sym typeface="Inter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1" dirty="0">
                <a:solidFill>
                  <a:schemeClr val="bg1"/>
                </a:solidFill>
                <a:ea typeface="Inter"/>
                <a:cs typeface="Inter"/>
                <a:sym typeface="Inter"/>
              </a:rPr>
              <a:t>Задача: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1" i="0" u="none" strike="noStrike" cap="none" dirty="0">
                <a:solidFill>
                  <a:schemeClr val="bg1"/>
                </a:solidFill>
                <a:ea typeface="Inter"/>
                <a:cs typeface="Inter"/>
                <a:sym typeface="Inter"/>
              </a:rPr>
              <a:t>Рассмотреть возможность введения в штатное расписание 0,5-1 ставки лаборанта </a:t>
            </a:r>
            <a:r>
              <a:rPr lang="ru-RU" sz="1500" b="1" dirty="0">
                <a:solidFill>
                  <a:schemeClr val="bg1"/>
                </a:solidFill>
                <a:ea typeface="Inter"/>
                <a:cs typeface="Inter"/>
                <a:sym typeface="Inter"/>
              </a:rPr>
              <a:t>(</a:t>
            </a:r>
            <a:r>
              <a:rPr lang="ru-RU" sz="1500" b="1" i="0" u="none" strike="noStrike" cap="none" dirty="0">
                <a:solidFill>
                  <a:schemeClr val="bg1"/>
                </a:solidFill>
                <a:ea typeface="Inter"/>
                <a:cs typeface="Inter"/>
                <a:sym typeface="Inter"/>
              </a:rPr>
              <a:t>при отсутствии)</a:t>
            </a:r>
          </a:p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966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51287" y="361363"/>
            <a:ext cx="8790186" cy="5373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208"/>
              </a:lnSpc>
            </a:pPr>
            <a:r>
              <a:rPr lang="ru-RU" sz="3200" b="1" dirty="0">
                <a:solidFill>
                  <a:srgbClr val="3D4E9C"/>
                </a:solidFill>
                <a:latin typeface="Calibri" panose="020F0502020204030204" pitchFamily="34" charset="0"/>
                <a:ea typeface="Crimson Pro Semi Bold" pitchFamily="34" charset="-122"/>
                <a:cs typeface="Calibri" panose="020F0502020204030204" pitchFamily="34" charset="0"/>
              </a:rPr>
              <a:t>П5. </a:t>
            </a:r>
            <a:r>
              <a:rPr lang="ru-RU" sz="3200" b="1" dirty="0">
                <a:solidFill>
                  <a:srgbClr val="3D4E9C"/>
                </a:solidFill>
              </a:rPr>
              <a:t>Квалификация педагогов по </a:t>
            </a:r>
            <a:r>
              <a:rPr lang="ru-RU" sz="3200" b="1" dirty="0" err="1">
                <a:solidFill>
                  <a:srgbClr val="3D4E9C"/>
                </a:solidFill>
              </a:rPr>
              <a:t>МиЕН</a:t>
            </a:r>
            <a:r>
              <a:rPr lang="ru-RU" sz="3200" b="1" dirty="0">
                <a:solidFill>
                  <a:srgbClr val="3D4E9C"/>
                </a:solidFill>
              </a:rPr>
              <a:t> предметам</a:t>
            </a: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1626DBC5-268D-4A36-8BCB-8E91F0769E49}"/>
              </a:ext>
            </a:extLst>
          </p:cNvPr>
          <p:cNvCxnSpPr/>
          <p:nvPr/>
        </p:nvCxnSpPr>
        <p:spPr>
          <a:xfrm>
            <a:off x="171451" y="6013081"/>
            <a:ext cx="1176337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92ED4F54-AFBC-4498-A8E7-41384164ED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89" y="6233386"/>
            <a:ext cx="1147426" cy="369328"/>
          </a:xfrm>
          <a:prstGeom prst="rect">
            <a:avLst/>
          </a:prstGeom>
        </p:spPr>
      </p:pic>
      <p:sp>
        <p:nvSpPr>
          <p:cNvPr id="29" name="Подзаголовок 2">
            <a:extLst>
              <a:ext uri="{FF2B5EF4-FFF2-40B4-BE49-F238E27FC236}">
                <a16:creationId xmlns:a16="http://schemas.microsoft.com/office/drawing/2014/main" id="{FDDDDCC9-A3F6-4207-B260-56AE02144B80}"/>
              </a:ext>
            </a:extLst>
          </p:cNvPr>
          <p:cNvSpPr txBox="1">
            <a:spLocks/>
          </p:cNvSpPr>
          <p:nvPr/>
        </p:nvSpPr>
        <p:spPr>
          <a:xfrm>
            <a:off x="1579731" y="6233386"/>
            <a:ext cx="4368520" cy="5121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50000"/>
              </a:lnSpc>
            </a:pPr>
            <a:r>
              <a:rPr lang="ru-RU" sz="1400" dirty="0">
                <a:solidFill>
                  <a:srgbClr val="3D4E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Тамбовский областной институт</a:t>
            </a:r>
          </a:p>
          <a:p>
            <a:pPr algn="l">
              <a:lnSpc>
                <a:spcPct val="50000"/>
              </a:lnSpc>
            </a:pPr>
            <a:r>
              <a:rPr lang="ru-RU" sz="1400" dirty="0">
                <a:solidFill>
                  <a:srgbClr val="3D4E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повышения квалификации работников образования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0710334" y="6434667"/>
            <a:ext cx="1388533" cy="3362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5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B528AABA-6589-4D3B-B111-979B5072B080}"/>
              </a:ext>
            </a:extLst>
          </p:cNvPr>
          <p:cNvSpPr txBox="1">
            <a:spLocks/>
          </p:cNvSpPr>
          <p:nvPr/>
        </p:nvSpPr>
        <p:spPr>
          <a:xfrm>
            <a:off x="551287" y="915695"/>
            <a:ext cx="9144000" cy="40668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800" b="1" dirty="0">
              <a:solidFill>
                <a:srgbClr val="3D4E9C"/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7225030" y="6112098"/>
            <a:ext cx="3823123" cy="698691"/>
            <a:chOff x="336201" y="955142"/>
            <a:chExt cx="6615430" cy="568364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336202" y="955142"/>
              <a:ext cx="6615429" cy="568364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84475" algn="r"/>
              <a:r>
                <a:rPr lang="ru-RU" sz="2800" b="1" dirty="0">
                  <a:solidFill>
                    <a:srgbClr val="3D4E9C"/>
                  </a:solidFill>
                </a:rPr>
                <a:t>9</a:t>
              </a:r>
              <a:endParaRPr lang="en-US" sz="2800" b="1" dirty="0">
                <a:solidFill>
                  <a:srgbClr val="3D4E9C"/>
                </a:solidFill>
                <a:latin typeface="QuattrocentoSans" charset="0"/>
                <a:ea typeface="QuattrocentoSans" charset="0"/>
                <a:cs typeface="QuattrocentoSans" charset="0"/>
              </a:endParaRP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336201" y="955142"/>
              <a:ext cx="5015596" cy="568364"/>
            </a:xfrm>
            <a:prstGeom prst="roundRect">
              <a:avLst>
                <a:gd name="adj" fmla="val 50000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b="1" dirty="0"/>
                <a:t>Итого баллов:</a:t>
              </a:r>
            </a:p>
            <a:p>
              <a:r>
                <a:rPr lang="ru-RU" b="1" dirty="0"/>
                <a:t>ЗЕЛЕНАЯ ЗОНА</a:t>
              </a: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53982" y="1148234"/>
            <a:ext cx="5924550" cy="1232595"/>
            <a:chOff x="336201" y="955142"/>
            <a:chExt cx="6615430" cy="568364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336202" y="955142"/>
              <a:ext cx="6615429" cy="568364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937125" algn="r"/>
              <a:r>
                <a:rPr lang="ru-RU" b="1" dirty="0">
                  <a:solidFill>
                    <a:srgbClr val="3D4E9C"/>
                  </a:solidFill>
                  <a:latin typeface="QuattrocentoSans" charset="0"/>
                  <a:ea typeface="QuattrocentoSans" charset="0"/>
                  <a:cs typeface="QuattrocentoSans" charset="0"/>
                </a:rPr>
                <a:t>2+1</a:t>
              </a:r>
              <a:endParaRPr lang="en-US" b="1" dirty="0">
                <a:solidFill>
                  <a:srgbClr val="3D4E9C"/>
                </a:solidFill>
                <a:latin typeface="QuattrocentoSans" charset="0"/>
                <a:ea typeface="QuattrocentoSans" charset="0"/>
                <a:cs typeface="QuattrocentoSans" charset="0"/>
              </a:endParaRPr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336201" y="955142"/>
              <a:ext cx="5842566" cy="568364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600" b="1" dirty="0"/>
                <a:t>5.1. Доля учителей МА, ИНФ, БИ, ФИ, ХИ, освоивших ДПП ПК по преподаванию предметов на углубленном уровне на базе ведущих классических и инженерно-технических вузов, %. 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290204" y="4092684"/>
            <a:ext cx="46446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3D4E9C"/>
                </a:solidFill>
              </a:rPr>
              <a:t>Задачи: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3D4E9C"/>
                </a:solidFill>
              </a:rPr>
              <a:t>Взаимодействие с вузами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>
                <a:solidFill>
                  <a:srgbClr val="3D4E9C"/>
                </a:solidFill>
              </a:rPr>
              <a:t>Стажировочные</a:t>
            </a:r>
            <a:r>
              <a:rPr lang="ru-RU" sz="2400" dirty="0">
                <a:solidFill>
                  <a:srgbClr val="3D4E9C"/>
                </a:solidFill>
              </a:rPr>
              <a:t> площадки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3D4E9C"/>
                </a:solidFill>
              </a:rPr>
              <a:t>КПК по МИЕН (ТОИПКРО)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2FC5159D-C8AC-FB71-C1DC-18DBD3ED9174}"/>
              </a:ext>
            </a:extLst>
          </p:cNvPr>
          <p:cNvGrpSpPr/>
          <p:nvPr/>
        </p:nvGrpSpPr>
        <p:grpSpPr>
          <a:xfrm>
            <a:off x="23701" y="2581927"/>
            <a:ext cx="5924550" cy="1232595"/>
            <a:chOff x="336201" y="955142"/>
            <a:chExt cx="6615430" cy="568364"/>
          </a:xfrm>
        </p:grpSpPr>
        <p:sp>
          <p:nvSpPr>
            <p:cNvPr id="5" name="Скругленный прямоугольник 4">
              <a:extLst>
                <a:ext uri="{FF2B5EF4-FFF2-40B4-BE49-F238E27FC236}">
                  <a16:creationId xmlns:a16="http://schemas.microsoft.com/office/drawing/2014/main" id="{5D41682C-3DFA-0E41-3BB6-3E509DBB87A1}"/>
                </a:ext>
              </a:extLst>
            </p:cNvPr>
            <p:cNvSpPr/>
            <p:nvPr/>
          </p:nvSpPr>
          <p:spPr>
            <a:xfrm>
              <a:off x="336202" y="955142"/>
              <a:ext cx="6615429" cy="568364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202238" algn="r"/>
              <a:r>
                <a:rPr lang="ru-RU" b="1" dirty="0">
                  <a:solidFill>
                    <a:srgbClr val="3D4E9C"/>
                  </a:solidFill>
                </a:rPr>
                <a:t>0</a:t>
              </a:r>
              <a:endParaRPr lang="en-US" b="1" dirty="0">
                <a:solidFill>
                  <a:srgbClr val="3D4E9C"/>
                </a:solidFill>
                <a:latin typeface="QuattrocentoSans" charset="0"/>
                <a:ea typeface="QuattrocentoSans" charset="0"/>
                <a:cs typeface="QuattrocentoSans" charset="0"/>
              </a:endParaRPr>
            </a:p>
          </p:txBody>
        </p:sp>
        <p:sp>
          <p:nvSpPr>
            <p:cNvPr id="6" name="Скругленный прямоугольник 5">
              <a:extLst>
                <a:ext uri="{FF2B5EF4-FFF2-40B4-BE49-F238E27FC236}">
                  <a16:creationId xmlns:a16="http://schemas.microsoft.com/office/drawing/2014/main" id="{88E84565-8F69-3C75-E224-568C6183E918}"/>
                </a:ext>
              </a:extLst>
            </p:cNvPr>
            <p:cNvSpPr/>
            <p:nvPr/>
          </p:nvSpPr>
          <p:spPr>
            <a:xfrm>
              <a:off x="336201" y="955142"/>
              <a:ext cx="5842566" cy="568364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600" b="1" dirty="0"/>
                <a:t>5.2 Доля ДПП ПК, направленных на совершенствование предметных компетенций учителей МА, ИНФ, БИ, ФИ, ХИ в общем количестве ДПП ПК, реализуемых региональным ИРО </a:t>
              </a:r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763379B2-2683-6558-37B3-4820F16B30C1}"/>
              </a:ext>
            </a:extLst>
          </p:cNvPr>
          <p:cNvGrpSpPr/>
          <p:nvPr/>
        </p:nvGrpSpPr>
        <p:grpSpPr>
          <a:xfrm>
            <a:off x="6213467" y="1148233"/>
            <a:ext cx="5924550" cy="1232595"/>
            <a:chOff x="336201" y="955142"/>
            <a:chExt cx="6615430" cy="568364"/>
          </a:xfrm>
        </p:grpSpPr>
        <p:sp>
          <p:nvSpPr>
            <p:cNvPr id="9" name="Скругленный прямоугольник 8">
              <a:extLst>
                <a:ext uri="{FF2B5EF4-FFF2-40B4-BE49-F238E27FC236}">
                  <a16:creationId xmlns:a16="http://schemas.microsoft.com/office/drawing/2014/main" id="{0B662B37-47D2-DB05-407A-839FECB08104}"/>
                </a:ext>
              </a:extLst>
            </p:cNvPr>
            <p:cNvSpPr/>
            <p:nvPr/>
          </p:nvSpPr>
          <p:spPr>
            <a:xfrm>
              <a:off x="336202" y="955142"/>
              <a:ext cx="6615429" cy="568364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905375" algn="r"/>
              <a:r>
                <a:rPr lang="ru-RU" b="1" dirty="0">
                  <a:solidFill>
                    <a:srgbClr val="3D4E9C"/>
                  </a:solidFill>
                </a:rPr>
                <a:t>2+1</a:t>
              </a:r>
              <a:endParaRPr lang="en-US" b="1" dirty="0">
                <a:solidFill>
                  <a:srgbClr val="3D4E9C"/>
                </a:solidFill>
                <a:latin typeface="QuattrocentoSans" charset="0"/>
                <a:ea typeface="QuattrocentoSans" charset="0"/>
                <a:cs typeface="QuattrocentoSans" charset="0"/>
              </a:endParaRPr>
            </a:p>
          </p:txBody>
        </p:sp>
        <p:sp>
          <p:nvSpPr>
            <p:cNvPr id="10" name="Скругленный прямоугольник 9">
              <a:extLst>
                <a:ext uri="{FF2B5EF4-FFF2-40B4-BE49-F238E27FC236}">
                  <a16:creationId xmlns:a16="http://schemas.microsoft.com/office/drawing/2014/main" id="{1CF38689-1EB3-7BCA-A4F6-18F1A540C1D4}"/>
                </a:ext>
              </a:extLst>
            </p:cNvPr>
            <p:cNvSpPr/>
            <p:nvPr/>
          </p:nvSpPr>
          <p:spPr>
            <a:xfrm>
              <a:off x="336201" y="955142"/>
              <a:ext cx="5842566" cy="568364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600" b="1" dirty="0"/>
                <a:t>5.3. Доля учителей МА, ИНФ, БИ, ФИ, ХИ, прошедших повышение квалификации на базе </a:t>
              </a:r>
              <a:r>
                <a:rPr lang="ru-RU" sz="1600" b="1" dirty="0" err="1"/>
                <a:t>стажировочной</a:t>
              </a:r>
              <a:r>
                <a:rPr lang="ru-RU" sz="1600" b="1" dirty="0"/>
                <a:t> площадки </a:t>
              </a:r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7A85C6DE-72C3-CB96-143E-DAB4E992350C}"/>
              </a:ext>
            </a:extLst>
          </p:cNvPr>
          <p:cNvGrpSpPr/>
          <p:nvPr/>
        </p:nvGrpSpPr>
        <p:grpSpPr>
          <a:xfrm>
            <a:off x="6096000" y="2581927"/>
            <a:ext cx="5924550" cy="1232595"/>
            <a:chOff x="336201" y="955142"/>
            <a:chExt cx="6615430" cy="568364"/>
          </a:xfrm>
        </p:grpSpPr>
        <p:sp>
          <p:nvSpPr>
            <p:cNvPr id="18" name="Скругленный прямоугольник 17">
              <a:extLst>
                <a:ext uri="{FF2B5EF4-FFF2-40B4-BE49-F238E27FC236}">
                  <a16:creationId xmlns:a16="http://schemas.microsoft.com/office/drawing/2014/main" id="{6396106F-EA5B-DDBE-E462-54630293204A}"/>
                </a:ext>
              </a:extLst>
            </p:cNvPr>
            <p:cNvSpPr/>
            <p:nvPr/>
          </p:nvSpPr>
          <p:spPr>
            <a:xfrm>
              <a:off x="336202" y="955142"/>
              <a:ext cx="6615429" cy="568364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762500" algn="r"/>
              <a:r>
                <a:rPr lang="ru-RU" b="1" dirty="0">
                  <a:solidFill>
                    <a:srgbClr val="3D4E9C"/>
                  </a:solidFill>
                </a:rPr>
                <a:t>2+1</a:t>
              </a:r>
              <a:endParaRPr lang="en-US" b="1" dirty="0">
                <a:solidFill>
                  <a:srgbClr val="3D4E9C"/>
                </a:solidFill>
                <a:latin typeface="QuattrocentoSans" charset="0"/>
                <a:ea typeface="QuattrocentoSans" charset="0"/>
                <a:cs typeface="QuattrocentoSans" charset="0"/>
              </a:endParaRPr>
            </a:p>
          </p:txBody>
        </p:sp>
        <p:sp>
          <p:nvSpPr>
            <p:cNvPr id="19" name="Скругленный прямоугольник 18">
              <a:extLst>
                <a:ext uri="{FF2B5EF4-FFF2-40B4-BE49-F238E27FC236}">
                  <a16:creationId xmlns:a16="http://schemas.microsoft.com/office/drawing/2014/main" id="{4699E4D8-300B-F1D2-16D2-482AA964FD19}"/>
                </a:ext>
              </a:extLst>
            </p:cNvPr>
            <p:cNvSpPr/>
            <p:nvPr/>
          </p:nvSpPr>
          <p:spPr>
            <a:xfrm>
              <a:off x="336201" y="955142"/>
              <a:ext cx="5842566" cy="568364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600" b="1" dirty="0"/>
                <a:t>5.4. Доля студентов – будущих учителей МА, ИНФ, БИ, ФИ, ХИ, прошедших практику на базе </a:t>
              </a:r>
              <a:r>
                <a:rPr lang="ru-RU" sz="1600" b="1" dirty="0" err="1"/>
                <a:t>стажировочной</a:t>
              </a:r>
              <a:r>
                <a:rPr lang="ru-RU" sz="1600" b="1" dirty="0"/>
                <a:t> площадки </a:t>
              </a:r>
            </a:p>
          </p:txBody>
        </p:sp>
      </p:grpSp>
      <p:pic>
        <p:nvPicPr>
          <p:cNvPr id="21" name="Рисунок 20" descr="Контрольный список со сплошной заливкой">
            <a:extLst>
              <a:ext uri="{FF2B5EF4-FFF2-40B4-BE49-F238E27FC236}">
                <a16:creationId xmlns:a16="http://schemas.microsoft.com/office/drawing/2014/main" id="{F5E6E555-71B1-42E4-6A7D-367502DB20A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986137" y="4178641"/>
            <a:ext cx="1445349" cy="1445349"/>
          </a:xfrm>
          <a:prstGeom prst="rect">
            <a:avLst/>
          </a:prstGeom>
        </p:spPr>
      </p:pic>
      <p:pic>
        <p:nvPicPr>
          <p:cNvPr id="23" name="Рисунок 22" descr="Восклицательный знак со сплошной заливкой">
            <a:extLst>
              <a:ext uri="{FF2B5EF4-FFF2-40B4-BE49-F238E27FC236}">
                <a16:creationId xmlns:a16="http://schemas.microsoft.com/office/drawing/2014/main" id="{755BA10D-A819-F969-46FA-626D1ED2E62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-139633" y="4263708"/>
            <a:ext cx="1381839" cy="138183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7550DB11-D9A5-893B-4387-F23DEDE1818B}"/>
              </a:ext>
            </a:extLst>
          </p:cNvPr>
          <p:cNvSpPr txBox="1"/>
          <p:nvPr/>
        </p:nvSpPr>
        <p:spPr>
          <a:xfrm>
            <a:off x="1077789" y="4203613"/>
            <a:ext cx="485794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3D4E9C"/>
                </a:solidFill>
              </a:rPr>
              <a:t>Риск</a:t>
            </a:r>
            <a:r>
              <a:rPr lang="ru-RU" sz="2400" dirty="0">
                <a:solidFill>
                  <a:srgbClr val="3D4E9C"/>
                </a:solidFill>
              </a:rPr>
              <a:t> </a:t>
            </a:r>
            <a:endParaRPr lang="en-US" sz="2400" dirty="0">
              <a:solidFill>
                <a:srgbClr val="3D4E9C"/>
              </a:solidFill>
            </a:endParaRPr>
          </a:p>
          <a:p>
            <a:r>
              <a:rPr lang="ru-RU" sz="2400" dirty="0">
                <a:solidFill>
                  <a:srgbClr val="3D4E9C"/>
                </a:solidFill>
              </a:rPr>
              <a:t>Хороший показатель 2025 года – возможность проблемы </a:t>
            </a:r>
          </a:p>
          <a:p>
            <a:r>
              <a:rPr lang="ru-RU" sz="2400" dirty="0">
                <a:solidFill>
                  <a:srgbClr val="3D4E9C"/>
                </a:solidFill>
              </a:rPr>
              <a:t>роста в 2026 году</a:t>
            </a:r>
          </a:p>
        </p:txBody>
      </p:sp>
    </p:spTree>
    <p:extLst>
      <p:ext uri="{BB962C8B-B14F-4D97-AF65-F5344CB8AC3E}">
        <p14:creationId xmlns:p14="http://schemas.microsoft.com/office/powerpoint/2010/main" val="2177958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51287" y="361363"/>
            <a:ext cx="8790186" cy="5373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208"/>
              </a:lnSpc>
            </a:pPr>
            <a:r>
              <a:rPr lang="ru-RU" sz="3200" b="1" dirty="0">
                <a:solidFill>
                  <a:srgbClr val="3D4E9C"/>
                </a:solidFill>
                <a:latin typeface="Calibri" panose="020F0502020204030204" pitchFamily="34" charset="0"/>
                <a:ea typeface="Crimson Pro Semi Bold" pitchFamily="34" charset="-122"/>
                <a:cs typeface="Calibri" panose="020F0502020204030204" pitchFamily="34" charset="0"/>
              </a:rPr>
              <a:t>ЦП6 </a:t>
            </a:r>
            <a:r>
              <a:rPr lang="ru-RU" sz="3200" b="1" dirty="0">
                <a:solidFill>
                  <a:srgbClr val="3D4E9C"/>
                </a:solidFill>
              </a:rPr>
              <a:t>Молодые педагоги </a:t>
            </a:r>
            <a:r>
              <a:rPr lang="ru-RU" sz="3200" b="1" dirty="0" err="1">
                <a:solidFill>
                  <a:srgbClr val="3D4E9C"/>
                </a:solidFill>
              </a:rPr>
              <a:t>МиЕН</a:t>
            </a:r>
            <a:r>
              <a:rPr lang="ru-RU" sz="3200" b="1" dirty="0">
                <a:solidFill>
                  <a:srgbClr val="3D4E9C"/>
                </a:solidFill>
              </a:rPr>
              <a:t> предметов </a:t>
            </a:r>
            <a:r>
              <a:rPr lang="ru-RU" sz="3200" b="1" dirty="0">
                <a:solidFill>
                  <a:srgbClr val="3D4E9C"/>
                </a:solidFill>
                <a:latin typeface="Calibri" panose="020F0502020204030204" pitchFamily="34" charset="0"/>
                <a:ea typeface="Crimson Pro Semi Bold" pitchFamily="34" charset="-122"/>
                <a:cs typeface="Calibri" panose="020F0502020204030204" pitchFamily="34" charset="0"/>
              </a:rPr>
              <a:t> </a:t>
            </a: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1626DBC5-268D-4A36-8BCB-8E91F0769E49}"/>
              </a:ext>
            </a:extLst>
          </p:cNvPr>
          <p:cNvCxnSpPr/>
          <p:nvPr/>
        </p:nvCxnSpPr>
        <p:spPr>
          <a:xfrm>
            <a:off x="171451" y="6013081"/>
            <a:ext cx="1176337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92ED4F54-AFBC-4498-A8E7-41384164ED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89" y="6233386"/>
            <a:ext cx="1147426" cy="369328"/>
          </a:xfrm>
          <a:prstGeom prst="rect">
            <a:avLst/>
          </a:prstGeom>
        </p:spPr>
      </p:pic>
      <p:sp>
        <p:nvSpPr>
          <p:cNvPr id="29" name="Подзаголовок 2">
            <a:extLst>
              <a:ext uri="{FF2B5EF4-FFF2-40B4-BE49-F238E27FC236}">
                <a16:creationId xmlns:a16="http://schemas.microsoft.com/office/drawing/2014/main" id="{FDDDDCC9-A3F6-4207-B260-56AE02144B80}"/>
              </a:ext>
            </a:extLst>
          </p:cNvPr>
          <p:cNvSpPr txBox="1">
            <a:spLocks/>
          </p:cNvSpPr>
          <p:nvPr/>
        </p:nvSpPr>
        <p:spPr>
          <a:xfrm>
            <a:off x="1579731" y="6233386"/>
            <a:ext cx="4368520" cy="5121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50000"/>
              </a:lnSpc>
            </a:pPr>
            <a:r>
              <a:rPr lang="ru-RU" sz="1400" dirty="0">
                <a:solidFill>
                  <a:srgbClr val="3D4E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Тамбовский областной институт</a:t>
            </a:r>
          </a:p>
          <a:p>
            <a:pPr algn="l">
              <a:lnSpc>
                <a:spcPct val="50000"/>
              </a:lnSpc>
            </a:pPr>
            <a:r>
              <a:rPr lang="ru-RU" sz="1400" dirty="0">
                <a:solidFill>
                  <a:srgbClr val="3D4E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повышения квалификации работников образования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0710334" y="6434667"/>
            <a:ext cx="1388533" cy="3362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5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B528AABA-6589-4D3B-B111-979B5072B080}"/>
              </a:ext>
            </a:extLst>
          </p:cNvPr>
          <p:cNvSpPr txBox="1">
            <a:spLocks/>
          </p:cNvSpPr>
          <p:nvPr/>
        </p:nvSpPr>
        <p:spPr>
          <a:xfrm>
            <a:off x="551287" y="890299"/>
            <a:ext cx="9144000" cy="40668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800" b="1" dirty="0">
              <a:solidFill>
                <a:srgbClr val="3D4E9C"/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6956030" y="6112097"/>
            <a:ext cx="3823123" cy="698691"/>
            <a:chOff x="336201" y="955142"/>
            <a:chExt cx="6615430" cy="568364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336202" y="955142"/>
              <a:ext cx="6615429" cy="568364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84475" algn="r"/>
              <a:r>
                <a:rPr lang="ru-RU" sz="2400" b="1" dirty="0">
                  <a:solidFill>
                    <a:srgbClr val="3D4E9C"/>
                  </a:solidFill>
                </a:rPr>
                <a:t>9,98</a:t>
              </a:r>
              <a:endParaRPr lang="en-US" sz="2400" b="1" dirty="0">
                <a:solidFill>
                  <a:srgbClr val="3D4E9C"/>
                </a:solidFill>
                <a:latin typeface="QuattrocentoSans" charset="0"/>
                <a:ea typeface="QuattrocentoSans" charset="0"/>
                <a:cs typeface="QuattrocentoSans" charset="0"/>
              </a:endParaRP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336201" y="955142"/>
              <a:ext cx="5015596" cy="568364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b="1" dirty="0"/>
                <a:t>Итого баллов:</a:t>
              </a:r>
            </a:p>
            <a:p>
              <a:r>
                <a:rPr lang="ru-RU" b="1" dirty="0"/>
                <a:t>ЗЕЛЕНАЯ ЗОНА</a:t>
              </a: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128588" y="1255386"/>
            <a:ext cx="5924550" cy="1029277"/>
            <a:chOff x="336201" y="955142"/>
            <a:chExt cx="6615430" cy="568364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336202" y="955142"/>
              <a:ext cx="6615429" cy="568364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202238" algn="r"/>
              <a:r>
                <a:rPr lang="ru-RU" sz="2000" b="1" dirty="0">
                  <a:solidFill>
                    <a:srgbClr val="3D4E9C"/>
                  </a:solidFill>
                </a:rPr>
                <a:t>0</a:t>
              </a:r>
              <a:endParaRPr lang="en-US" sz="2000" b="1" dirty="0">
                <a:solidFill>
                  <a:srgbClr val="3D4E9C"/>
                </a:solidFill>
                <a:latin typeface="QuattrocentoSans" charset="0"/>
                <a:ea typeface="QuattrocentoSans" charset="0"/>
                <a:cs typeface="QuattrocentoSans" charset="0"/>
              </a:endParaRPr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336201" y="955142"/>
              <a:ext cx="5842566" cy="568364"/>
            </a:xfrm>
            <a:prstGeom prst="roundRect">
              <a:avLst>
                <a:gd name="adj" fmla="val 50000"/>
              </a:avLst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dirty="0">
                  <a:effectLst/>
                  <a:ea typeface="Calibri" panose="020F0502020204030204" pitchFamily="34" charset="0"/>
                </a:rPr>
                <a:t>6. Количество учителей МА, БИ, ФИ, ХИ в возрасте до 35 лет, чел.</a:t>
              </a:r>
              <a:r>
                <a:rPr lang="ru-RU" dirty="0">
                  <a:effectLst/>
                </a:rPr>
                <a:t> </a:t>
              </a:r>
              <a:endParaRPr lang="ru-RU" b="1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101047" y="4517508"/>
            <a:ext cx="2662944" cy="1543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3D4E9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 для муниципалитетов и образовательных организаций:</a:t>
            </a:r>
            <a:endParaRPr lang="ru-RU" sz="2000" b="1" dirty="0">
              <a:solidFill>
                <a:srgbClr val="3D4E9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92069" y="6233386"/>
            <a:ext cx="902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</a:rPr>
              <a:t>19,1% </a:t>
            </a:r>
            <a:endParaRPr lang="ru-RU" dirty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7E1C0C3E-FBA1-195D-0002-A6D052E1E5DD}"/>
              </a:ext>
            </a:extLst>
          </p:cNvPr>
          <p:cNvGrpSpPr/>
          <p:nvPr/>
        </p:nvGrpSpPr>
        <p:grpSpPr>
          <a:xfrm>
            <a:off x="128588" y="2334886"/>
            <a:ext cx="5924550" cy="1029277"/>
            <a:chOff x="336201" y="955142"/>
            <a:chExt cx="6615430" cy="568364"/>
          </a:xfrm>
        </p:grpSpPr>
        <p:sp>
          <p:nvSpPr>
            <p:cNvPr id="5" name="Скругленный прямоугольник 4">
              <a:extLst>
                <a:ext uri="{FF2B5EF4-FFF2-40B4-BE49-F238E27FC236}">
                  <a16:creationId xmlns:a16="http://schemas.microsoft.com/office/drawing/2014/main" id="{17C99164-5824-CC0F-D7AD-4E85BDA5E893}"/>
                </a:ext>
              </a:extLst>
            </p:cNvPr>
            <p:cNvSpPr/>
            <p:nvPr/>
          </p:nvSpPr>
          <p:spPr>
            <a:xfrm>
              <a:off x="336202" y="955142"/>
              <a:ext cx="6615429" cy="568364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202238" algn="r"/>
              <a:r>
                <a:rPr lang="ru-RU" sz="2000" b="1" dirty="0">
                  <a:solidFill>
                    <a:srgbClr val="3D4E9C"/>
                  </a:solidFill>
                </a:rPr>
                <a:t>1</a:t>
              </a:r>
              <a:endParaRPr lang="en-US" sz="2000" b="1" dirty="0">
                <a:solidFill>
                  <a:srgbClr val="3D4E9C"/>
                </a:solidFill>
                <a:latin typeface="QuattrocentoSans" charset="0"/>
                <a:ea typeface="QuattrocentoSans" charset="0"/>
                <a:cs typeface="QuattrocentoSans" charset="0"/>
              </a:endParaRPr>
            </a:p>
          </p:txBody>
        </p:sp>
        <p:sp>
          <p:nvSpPr>
            <p:cNvPr id="6" name="Скругленный прямоугольник 5">
              <a:extLst>
                <a:ext uri="{FF2B5EF4-FFF2-40B4-BE49-F238E27FC236}">
                  <a16:creationId xmlns:a16="http://schemas.microsoft.com/office/drawing/2014/main" id="{7BD2B333-549B-E829-6ED8-3FB1D4CCDD65}"/>
                </a:ext>
              </a:extLst>
            </p:cNvPr>
            <p:cNvSpPr/>
            <p:nvPr/>
          </p:nvSpPr>
          <p:spPr>
            <a:xfrm>
              <a:off x="336201" y="955142"/>
              <a:ext cx="5842566" cy="568364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dirty="0">
                  <a:effectLst/>
                  <a:ea typeface="Calibri" panose="020F0502020204030204" pitchFamily="34" charset="0"/>
                </a:rPr>
                <a:t>6.1. Динамика доли учителей МА, БИ, ФИ, ХИ в возрасте до 35 лет, %</a:t>
              </a:r>
              <a:r>
                <a:rPr lang="ru-RU" dirty="0">
                  <a:effectLst/>
                </a:rPr>
                <a:t> </a:t>
              </a:r>
              <a:endParaRPr lang="ru-RU" b="1" dirty="0"/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D13281E6-DFDD-A421-31C9-E485D18A1590}"/>
              </a:ext>
            </a:extLst>
          </p:cNvPr>
          <p:cNvGrpSpPr/>
          <p:nvPr/>
        </p:nvGrpSpPr>
        <p:grpSpPr>
          <a:xfrm>
            <a:off x="128588" y="3414386"/>
            <a:ext cx="5924550" cy="1029277"/>
            <a:chOff x="336201" y="955142"/>
            <a:chExt cx="6615430" cy="568364"/>
          </a:xfrm>
        </p:grpSpPr>
        <p:sp>
          <p:nvSpPr>
            <p:cNvPr id="9" name="Скругленный прямоугольник 8">
              <a:extLst>
                <a:ext uri="{FF2B5EF4-FFF2-40B4-BE49-F238E27FC236}">
                  <a16:creationId xmlns:a16="http://schemas.microsoft.com/office/drawing/2014/main" id="{09BBACCF-92E1-6579-B2C9-A132D57AEE9F}"/>
                </a:ext>
              </a:extLst>
            </p:cNvPr>
            <p:cNvSpPr/>
            <p:nvPr/>
          </p:nvSpPr>
          <p:spPr>
            <a:xfrm>
              <a:off x="336202" y="955142"/>
              <a:ext cx="6615429" cy="568364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202238" algn="r"/>
              <a:r>
                <a:rPr lang="ru-RU" sz="2000" b="1" dirty="0">
                  <a:solidFill>
                    <a:srgbClr val="3D4E9C"/>
                  </a:solidFill>
                </a:rPr>
                <a:t>1</a:t>
              </a:r>
              <a:endParaRPr lang="en-US" sz="2000" b="1" dirty="0">
                <a:solidFill>
                  <a:srgbClr val="3D4E9C"/>
                </a:solidFill>
                <a:latin typeface="QuattrocentoSans" charset="0"/>
                <a:ea typeface="QuattrocentoSans" charset="0"/>
                <a:cs typeface="QuattrocentoSans" charset="0"/>
              </a:endParaRPr>
            </a:p>
          </p:txBody>
        </p:sp>
        <p:sp>
          <p:nvSpPr>
            <p:cNvPr id="10" name="Скругленный прямоугольник 9">
              <a:extLst>
                <a:ext uri="{FF2B5EF4-FFF2-40B4-BE49-F238E27FC236}">
                  <a16:creationId xmlns:a16="http://schemas.microsoft.com/office/drawing/2014/main" id="{EC47286E-3482-6A17-8405-729DB1A8B586}"/>
                </a:ext>
              </a:extLst>
            </p:cNvPr>
            <p:cNvSpPr/>
            <p:nvPr/>
          </p:nvSpPr>
          <p:spPr>
            <a:xfrm>
              <a:off x="336201" y="955142"/>
              <a:ext cx="5842566" cy="568364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600" b="1" dirty="0"/>
                <a:t>6.2. Количество договоров о целевом обучении, заключенных с выпускниками </a:t>
              </a:r>
              <a:r>
                <a:rPr lang="ru-RU" sz="1600" b="1" dirty="0" err="1"/>
                <a:t>педклассов</a:t>
              </a:r>
              <a:r>
                <a:rPr lang="ru-RU" sz="1600" b="1" dirty="0"/>
                <a:t>/групп, поступившими на </a:t>
              </a:r>
              <a:r>
                <a:rPr lang="ru-RU" sz="1600" b="1" dirty="0" err="1"/>
                <a:t>педспециальности</a:t>
              </a:r>
              <a:r>
                <a:rPr lang="ru-RU" sz="1600" b="1" dirty="0"/>
                <a:t> </a:t>
              </a:r>
              <a:r>
                <a:rPr lang="ru-RU" sz="1600" b="1" dirty="0" err="1"/>
                <a:t>МиЕН</a:t>
              </a:r>
              <a:r>
                <a:rPr lang="ru-RU" sz="1600" b="1" dirty="0"/>
                <a:t> направления, шт. </a:t>
              </a:r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0318DE4A-9288-0AA9-9AAA-4D02134104B2}"/>
              </a:ext>
            </a:extLst>
          </p:cNvPr>
          <p:cNvGrpSpPr/>
          <p:nvPr/>
        </p:nvGrpSpPr>
        <p:grpSpPr>
          <a:xfrm>
            <a:off x="6170330" y="1255386"/>
            <a:ext cx="5924550" cy="1029277"/>
            <a:chOff x="336201" y="955142"/>
            <a:chExt cx="6615430" cy="568364"/>
          </a:xfrm>
        </p:grpSpPr>
        <p:sp>
          <p:nvSpPr>
            <p:cNvPr id="19" name="Скругленный прямоугольник 18">
              <a:extLst>
                <a:ext uri="{FF2B5EF4-FFF2-40B4-BE49-F238E27FC236}">
                  <a16:creationId xmlns:a16="http://schemas.microsoft.com/office/drawing/2014/main" id="{B7997A43-2118-AFC4-235F-52B1FA6A5AD8}"/>
                </a:ext>
              </a:extLst>
            </p:cNvPr>
            <p:cNvSpPr/>
            <p:nvPr/>
          </p:nvSpPr>
          <p:spPr>
            <a:xfrm>
              <a:off x="336202" y="955142"/>
              <a:ext cx="6615429" cy="568364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202238" algn="r"/>
              <a:r>
                <a:rPr lang="ru-RU" sz="2000" b="1" dirty="0">
                  <a:solidFill>
                    <a:srgbClr val="3D4E9C"/>
                  </a:solidFill>
                </a:rPr>
                <a:t>1</a:t>
              </a:r>
              <a:endParaRPr lang="en-US" sz="2000" b="1" dirty="0">
                <a:solidFill>
                  <a:srgbClr val="3D4E9C"/>
                </a:solidFill>
                <a:latin typeface="QuattrocentoSans" charset="0"/>
                <a:ea typeface="QuattrocentoSans" charset="0"/>
                <a:cs typeface="QuattrocentoSans" charset="0"/>
              </a:endParaRPr>
            </a:p>
          </p:txBody>
        </p:sp>
        <p:sp>
          <p:nvSpPr>
            <p:cNvPr id="20" name="Скругленный прямоугольник 19">
              <a:extLst>
                <a:ext uri="{FF2B5EF4-FFF2-40B4-BE49-F238E27FC236}">
                  <a16:creationId xmlns:a16="http://schemas.microsoft.com/office/drawing/2014/main" id="{C4A131C5-4010-BF4D-83D5-59143A0DD775}"/>
                </a:ext>
              </a:extLst>
            </p:cNvPr>
            <p:cNvSpPr/>
            <p:nvPr/>
          </p:nvSpPr>
          <p:spPr>
            <a:xfrm>
              <a:off x="336201" y="955142"/>
              <a:ext cx="5842566" cy="568364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6.3. Количество обучающихся в педагогических классах с углубленным изучением </a:t>
              </a:r>
              <a:r>
                <a:rPr lang="ru-RU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МиЕН</a:t>
              </a:r>
              <a:r>
                <a:rPr lang="ru-RU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предметов, чел. </a:t>
              </a:r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9C4B1F7F-2813-4552-5DB8-8B7BFBA7D9EA}"/>
              </a:ext>
            </a:extLst>
          </p:cNvPr>
          <p:cNvGrpSpPr/>
          <p:nvPr/>
        </p:nvGrpSpPr>
        <p:grpSpPr>
          <a:xfrm>
            <a:off x="6170330" y="2334886"/>
            <a:ext cx="5924550" cy="1029277"/>
            <a:chOff x="336201" y="955142"/>
            <a:chExt cx="6615430" cy="568364"/>
          </a:xfrm>
        </p:grpSpPr>
        <p:sp>
          <p:nvSpPr>
            <p:cNvPr id="22" name="Скругленный прямоугольник 21">
              <a:extLst>
                <a:ext uri="{FF2B5EF4-FFF2-40B4-BE49-F238E27FC236}">
                  <a16:creationId xmlns:a16="http://schemas.microsoft.com/office/drawing/2014/main" id="{5894FD23-27E9-3426-6F20-B2EE549CC300}"/>
                </a:ext>
              </a:extLst>
            </p:cNvPr>
            <p:cNvSpPr/>
            <p:nvPr/>
          </p:nvSpPr>
          <p:spPr>
            <a:xfrm>
              <a:off x="336202" y="955142"/>
              <a:ext cx="6615429" cy="568364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984750" algn="r"/>
              <a:r>
                <a:rPr lang="ru-RU" sz="2000" b="1" dirty="0">
                  <a:solidFill>
                    <a:srgbClr val="3D4E9C"/>
                  </a:solidFill>
                </a:rPr>
                <a:t>0+1</a:t>
              </a:r>
              <a:endParaRPr lang="en-US" sz="2000" b="1" dirty="0">
                <a:solidFill>
                  <a:srgbClr val="3D4E9C"/>
                </a:solidFill>
                <a:latin typeface="QuattrocentoSans" charset="0"/>
                <a:ea typeface="QuattrocentoSans" charset="0"/>
                <a:cs typeface="QuattrocentoSans" charset="0"/>
              </a:endParaRPr>
            </a:p>
          </p:txBody>
        </p:sp>
        <p:sp>
          <p:nvSpPr>
            <p:cNvPr id="23" name="Скругленный прямоугольник 22">
              <a:extLst>
                <a:ext uri="{FF2B5EF4-FFF2-40B4-BE49-F238E27FC236}">
                  <a16:creationId xmlns:a16="http://schemas.microsoft.com/office/drawing/2014/main" id="{A22A38CA-ABFE-31F6-A3E7-FDE6CA47BEDC}"/>
                </a:ext>
              </a:extLst>
            </p:cNvPr>
            <p:cNvSpPr/>
            <p:nvPr/>
          </p:nvSpPr>
          <p:spPr>
            <a:xfrm>
              <a:off x="336201" y="955142"/>
              <a:ext cx="5842566" cy="568364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b="1" dirty="0"/>
                <a:t>6.4. Доля обучающихся в педагогических классах, поступивших на педагогические специальности </a:t>
              </a:r>
              <a:r>
                <a:rPr lang="ru-RU" b="1" dirty="0" err="1"/>
                <a:t>МиЕН</a:t>
              </a:r>
              <a:r>
                <a:rPr lang="ru-RU" b="1" dirty="0"/>
                <a:t> </a:t>
              </a:r>
              <a:r>
                <a:rPr lang="ru-RU" b="1" dirty="0" err="1"/>
                <a:t>направленности,чел</a:t>
              </a:r>
              <a:r>
                <a:rPr lang="ru-RU" b="1" dirty="0"/>
                <a:t>.</a:t>
              </a:r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11F6521A-E388-0773-CA71-C06DF8356EA5}"/>
              </a:ext>
            </a:extLst>
          </p:cNvPr>
          <p:cNvGrpSpPr/>
          <p:nvPr/>
        </p:nvGrpSpPr>
        <p:grpSpPr>
          <a:xfrm>
            <a:off x="6170330" y="3414386"/>
            <a:ext cx="5924550" cy="1029277"/>
            <a:chOff x="336201" y="955142"/>
            <a:chExt cx="6615430" cy="568364"/>
          </a:xfrm>
        </p:grpSpPr>
        <p:sp>
          <p:nvSpPr>
            <p:cNvPr id="25" name="Скругленный прямоугольник 24">
              <a:extLst>
                <a:ext uri="{FF2B5EF4-FFF2-40B4-BE49-F238E27FC236}">
                  <a16:creationId xmlns:a16="http://schemas.microsoft.com/office/drawing/2014/main" id="{FB1BB5B2-9E11-4A24-F70A-290494918BF7}"/>
                </a:ext>
              </a:extLst>
            </p:cNvPr>
            <p:cNvSpPr/>
            <p:nvPr/>
          </p:nvSpPr>
          <p:spPr>
            <a:xfrm>
              <a:off x="336202" y="955142"/>
              <a:ext cx="6615429" cy="568364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202238" algn="r"/>
              <a:r>
                <a:rPr lang="ru-RU" sz="2000" b="1" dirty="0">
                  <a:solidFill>
                    <a:srgbClr val="3D4E9C"/>
                  </a:solidFill>
                </a:rPr>
                <a:t>1</a:t>
              </a:r>
              <a:endParaRPr lang="en-US" sz="2000" b="1" dirty="0">
                <a:solidFill>
                  <a:srgbClr val="3D4E9C"/>
                </a:solidFill>
                <a:latin typeface="QuattrocentoSans" charset="0"/>
                <a:ea typeface="QuattrocentoSans" charset="0"/>
                <a:cs typeface="QuattrocentoSans" charset="0"/>
              </a:endParaRPr>
            </a:p>
          </p:txBody>
        </p:sp>
        <p:sp>
          <p:nvSpPr>
            <p:cNvPr id="26" name="Скругленный прямоугольник 25">
              <a:extLst>
                <a:ext uri="{FF2B5EF4-FFF2-40B4-BE49-F238E27FC236}">
                  <a16:creationId xmlns:a16="http://schemas.microsoft.com/office/drawing/2014/main" id="{4E533282-1ED1-292E-8540-C7A084A0824A}"/>
                </a:ext>
              </a:extLst>
            </p:cNvPr>
            <p:cNvSpPr/>
            <p:nvPr/>
          </p:nvSpPr>
          <p:spPr>
            <a:xfrm>
              <a:off x="336201" y="955142"/>
              <a:ext cx="5842566" cy="568364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b="1" dirty="0"/>
                <a:t>6.5. Наличие системы материального стимулирования молодых учителей </a:t>
              </a:r>
              <a:r>
                <a:rPr lang="ru-RU" b="1" dirty="0" err="1"/>
                <a:t>МиЕН</a:t>
              </a:r>
              <a:r>
                <a:rPr lang="ru-RU" b="1" dirty="0"/>
                <a:t> предметов </a:t>
              </a:r>
            </a:p>
          </p:txBody>
        </p:sp>
      </p:grpSp>
      <p:sp>
        <p:nvSpPr>
          <p:cNvPr id="31" name="Овал 30">
            <a:extLst>
              <a:ext uri="{FF2B5EF4-FFF2-40B4-BE49-F238E27FC236}">
                <a16:creationId xmlns:a16="http://schemas.microsoft.com/office/drawing/2014/main" id="{6031F53A-6B07-318E-5469-8E1ABE507B67}"/>
              </a:ext>
            </a:extLst>
          </p:cNvPr>
          <p:cNvSpPr/>
          <p:nvPr/>
        </p:nvSpPr>
        <p:spPr>
          <a:xfrm>
            <a:off x="11149803" y="6068932"/>
            <a:ext cx="861821" cy="78502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19.1%</a:t>
            </a:r>
          </a:p>
        </p:txBody>
      </p:sp>
      <p:pic>
        <p:nvPicPr>
          <p:cNvPr id="33" name="Рисунок 32" descr="Контрольный список со сплошной заливкой">
            <a:extLst>
              <a:ext uri="{FF2B5EF4-FFF2-40B4-BE49-F238E27FC236}">
                <a16:creationId xmlns:a16="http://schemas.microsoft.com/office/drawing/2014/main" id="{491A6A80-7D2A-71CE-ADF7-28EE1E5EF99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-171388" y="4493886"/>
            <a:ext cx="1445349" cy="1445349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E7B83375-7EBB-77B2-3C9E-40B39E06D7E2}"/>
              </a:ext>
            </a:extLst>
          </p:cNvPr>
          <p:cNvSpPr txBox="1"/>
          <p:nvPr/>
        </p:nvSpPr>
        <p:spPr>
          <a:xfrm>
            <a:off x="3763992" y="4460209"/>
            <a:ext cx="8170834" cy="1543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3D4E9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психолого-педагогических классов с МИЕН направленности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3D4E9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Увеличение количества договоров о целевом обучении:</a:t>
            </a:r>
          </a:p>
          <a:p>
            <a:pPr marL="742950" lvl="1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3D4E9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Заключение договоров о целевом обучении (при поступлении);</a:t>
            </a:r>
          </a:p>
          <a:p>
            <a:pPr marL="742950" lvl="1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3D4E9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Заключение договоров о целевом обучении</a:t>
            </a:r>
            <a:r>
              <a:rPr lang="ru-RU" sz="1600" dirty="0">
                <a:solidFill>
                  <a:srgbClr val="3D4E9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 обучающимися студентами;</a:t>
            </a:r>
          </a:p>
          <a:p>
            <a:pPr marL="742950" lvl="1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3D4E9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Привлечение студентов других специальностей (</a:t>
            </a:r>
            <a:r>
              <a:rPr lang="ru-RU" sz="1600" dirty="0">
                <a:solidFill>
                  <a:srgbClr val="3D4E9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переподготовка, Школа под ключ</a:t>
            </a:r>
            <a:r>
              <a:rPr lang="ru-RU" sz="1600" dirty="0">
                <a:solidFill>
                  <a:srgbClr val="3D4E9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2AA8647E-FFCE-A08B-2C8B-1B5480CD05E9}"/>
              </a:ext>
            </a:extLst>
          </p:cNvPr>
          <p:cNvCxnSpPr>
            <a:cxnSpLocks/>
          </p:cNvCxnSpPr>
          <p:nvPr/>
        </p:nvCxnSpPr>
        <p:spPr>
          <a:xfrm flipV="1">
            <a:off x="3590196" y="4517508"/>
            <a:ext cx="0" cy="142172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53499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71500" y="476250"/>
            <a:ext cx="762000" cy="38100"/>
          </a:xfrm>
          <a:prstGeom prst="rect">
            <a:avLst/>
          </a:prstGeom>
          <a:solidFill>
            <a:srgbClr val="C17817"/>
          </a:solidFill>
          <a:ln/>
        </p:spPr>
        <p:txBody>
          <a:bodyPr/>
          <a:lstStyle/>
          <a:p>
            <a:endParaRPr lang="ru-RU"/>
          </a:p>
        </p:txBody>
      </p:sp>
      <p:sp>
        <p:nvSpPr>
          <p:cNvPr id="3" name="Text 1"/>
          <p:cNvSpPr/>
          <p:nvPr/>
        </p:nvSpPr>
        <p:spPr>
          <a:xfrm>
            <a:off x="571500" y="666750"/>
            <a:ext cx="6667500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1B4D3E"/>
                </a:solidFill>
                <a:ea typeface="Liter" pitchFamily="34" charset="-122"/>
                <a:cs typeface="Liter" pitchFamily="34" charset="-120"/>
              </a:rPr>
              <a:t>Итоговая оценка региона</a:t>
            </a:r>
            <a:endParaRPr lang="en-US" sz="3600" dirty="0"/>
          </a:p>
        </p:txBody>
      </p:sp>
      <p:sp>
        <p:nvSpPr>
          <p:cNvPr id="4" name="Shape 2"/>
          <p:cNvSpPr/>
          <p:nvPr/>
        </p:nvSpPr>
        <p:spPr>
          <a:xfrm>
            <a:off x="634095" y="1638300"/>
            <a:ext cx="2857500" cy="2857500"/>
          </a:xfrm>
          <a:prstGeom prst="ellipse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ru-RU"/>
          </a:p>
        </p:txBody>
      </p:sp>
      <p:sp>
        <p:nvSpPr>
          <p:cNvPr id="5" name="Shape 3"/>
          <p:cNvSpPr/>
          <p:nvPr/>
        </p:nvSpPr>
        <p:spPr>
          <a:xfrm>
            <a:off x="341820" y="1872817"/>
            <a:ext cx="3481335" cy="3481335"/>
          </a:xfrm>
          <a:prstGeom prst="ellipse">
            <a:avLst/>
          </a:prstGeom>
          <a:solidFill>
            <a:srgbClr val="FFFFFF">
              <a:alpha val="0"/>
            </a:srgbClr>
          </a:solidFill>
          <a:ln w="101600">
            <a:solidFill>
              <a:srgbClr val="C17817"/>
            </a:solidFill>
            <a:prstDash val="solid"/>
          </a:ln>
        </p:spPr>
        <p:txBody>
          <a:bodyPr/>
          <a:lstStyle/>
          <a:p>
            <a:endParaRPr lang="ru-RU"/>
          </a:p>
        </p:txBody>
      </p:sp>
      <p:sp>
        <p:nvSpPr>
          <p:cNvPr id="6" name="Text 4"/>
          <p:cNvSpPr/>
          <p:nvPr/>
        </p:nvSpPr>
        <p:spPr>
          <a:xfrm>
            <a:off x="1129422" y="2619877"/>
            <a:ext cx="1905000" cy="762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ru-RU" sz="9600" b="1" dirty="0">
                <a:solidFill>
                  <a:srgbClr val="C17817"/>
                </a:solidFill>
                <a:ea typeface="Liter" pitchFamily="34" charset="-122"/>
                <a:cs typeface="Liter" pitchFamily="34" charset="-120"/>
              </a:rPr>
              <a:t>61,5</a:t>
            </a:r>
            <a:endParaRPr lang="en-US" sz="3200" dirty="0"/>
          </a:p>
        </p:txBody>
      </p:sp>
      <p:sp>
        <p:nvSpPr>
          <p:cNvPr id="7" name="Shape 5"/>
          <p:cNvSpPr/>
          <p:nvPr/>
        </p:nvSpPr>
        <p:spPr>
          <a:xfrm>
            <a:off x="1112036" y="3703485"/>
            <a:ext cx="1905000" cy="45719"/>
          </a:xfrm>
          <a:prstGeom prst="rect">
            <a:avLst/>
          </a:prstGeom>
          <a:solidFill>
            <a:srgbClr val="E8E0D4"/>
          </a:solidFill>
          <a:ln/>
        </p:spPr>
        <p:txBody>
          <a:bodyPr/>
          <a:lstStyle/>
          <a:p>
            <a:endParaRPr lang="ru-RU"/>
          </a:p>
        </p:txBody>
      </p:sp>
      <p:sp>
        <p:nvSpPr>
          <p:cNvPr id="8" name="Text 6"/>
          <p:cNvSpPr/>
          <p:nvPr/>
        </p:nvSpPr>
        <p:spPr>
          <a:xfrm>
            <a:off x="1114502" y="4019550"/>
            <a:ext cx="1905000" cy="47625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6000" dirty="0">
                <a:solidFill>
                  <a:srgbClr val="6B8E7B"/>
                </a:solidFill>
                <a:ea typeface="Liter" pitchFamily="34" charset="-122"/>
                <a:cs typeface="Liter" pitchFamily="34" charset="-120"/>
              </a:rPr>
              <a:t>131,5</a:t>
            </a:r>
            <a:endParaRPr lang="en-US" sz="3600" dirty="0"/>
          </a:p>
        </p:txBody>
      </p:sp>
      <p:sp>
        <p:nvSpPr>
          <p:cNvPr id="10" name="Shape 8"/>
          <p:cNvSpPr/>
          <p:nvPr/>
        </p:nvSpPr>
        <p:spPr>
          <a:xfrm>
            <a:off x="4404561" y="1953127"/>
            <a:ext cx="3048000" cy="9525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ru-RU"/>
          </a:p>
        </p:txBody>
      </p:sp>
      <p:sp>
        <p:nvSpPr>
          <p:cNvPr id="11" name="Shape 9"/>
          <p:cNvSpPr/>
          <p:nvPr/>
        </p:nvSpPr>
        <p:spPr>
          <a:xfrm>
            <a:off x="4404561" y="1953127"/>
            <a:ext cx="3048000" cy="57150"/>
          </a:xfrm>
          <a:prstGeom prst="rect">
            <a:avLst/>
          </a:prstGeom>
          <a:solidFill>
            <a:srgbClr val="C17817"/>
          </a:solidFill>
          <a:ln/>
        </p:spPr>
        <p:txBody>
          <a:bodyPr/>
          <a:lstStyle/>
          <a:p>
            <a:endParaRPr lang="ru-RU"/>
          </a:p>
        </p:txBody>
      </p:sp>
      <p:sp>
        <p:nvSpPr>
          <p:cNvPr id="12" name="Text 10"/>
          <p:cNvSpPr/>
          <p:nvPr/>
        </p:nvSpPr>
        <p:spPr>
          <a:xfrm>
            <a:off x="4595061" y="2143627"/>
            <a:ext cx="2667000" cy="23812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6B8E7B"/>
                </a:solidFill>
                <a:ea typeface="Quattrocento Sans" pitchFamily="34" charset="-122"/>
                <a:cs typeface="Quattrocento Sans" pitchFamily="34" charset="-120"/>
              </a:rPr>
              <a:t>СТАТУС РЕГИОНА</a:t>
            </a:r>
            <a:endParaRPr lang="en-US" sz="2000" dirty="0"/>
          </a:p>
        </p:txBody>
      </p:sp>
      <p:sp>
        <p:nvSpPr>
          <p:cNvPr id="13" name="Text 11"/>
          <p:cNvSpPr/>
          <p:nvPr/>
        </p:nvSpPr>
        <p:spPr>
          <a:xfrm>
            <a:off x="4595061" y="2429377"/>
            <a:ext cx="2667000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C17817"/>
                </a:solidFill>
                <a:ea typeface="Liter" pitchFamily="34" charset="-122"/>
                <a:cs typeface="Liter" pitchFamily="34" charset="-120"/>
              </a:rPr>
              <a:t>Желтая зона</a:t>
            </a:r>
            <a:endParaRPr lang="en-US" sz="2000" dirty="0"/>
          </a:p>
        </p:txBody>
      </p:sp>
      <p:sp>
        <p:nvSpPr>
          <p:cNvPr id="14" name="Shape 12"/>
          <p:cNvSpPr/>
          <p:nvPr/>
        </p:nvSpPr>
        <p:spPr>
          <a:xfrm>
            <a:off x="4305930" y="3191377"/>
            <a:ext cx="3048000" cy="9525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ru-RU"/>
          </a:p>
        </p:txBody>
      </p:sp>
      <p:sp>
        <p:nvSpPr>
          <p:cNvPr id="15" name="Shape 13"/>
          <p:cNvSpPr/>
          <p:nvPr/>
        </p:nvSpPr>
        <p:spPr>
          <a:xfrm>
            <a:off x="4404561" y="3191377"/>
            <a:ext cx="3048000" cy="57150"/>
          </a:xfrm>
          <a:prstGeom prst="rect">
            <a:avLst/>
          </a:prstGeom>
          <a:solidFill>
            <a:srgbClr val="3D4E9C"/>
          </a:solidFill>
          <a:ln/>
        </p:spPr>
        <p:txBody>
          <a:bodyPr/>
          <a:lstStyle/>
          <a:p>
            <a:endParaRPr lang="ru-RU"/>
          </a:p>
        </p:txBody>
      </p:sp>
      <p:sp>
        <p:nvSpPr>
          <p:cNvPr id="16" name="Text 14"/>
          <p:cNvSpPr/>
          <p:nvPr/>
        </p:nvSpPr>
        <p:spPr>
          <a:xfrm>
            <a:off x="4686930" y="4482264"/>
            <a:ext cx="2667000" cy="23812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FF0000"/>
                </a:solidFill>
                <a:ea typeface="Quattrocento Sans" pitchFamily="34" charset="-122"/>
                <a:cs typeface="Quattrocento Sans" pitchFamily="34" charset="-120"/>
              </a:rPr>
              <a:t> В КРАСНОЙ ЗОНЕ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7" name="Text 15"/>
          <p:cNvSpPr/>
          <p:nvPr/>
        </p:nvSpPr>
        <p:spPr>
          <a:xfrm>
            <a:off x="5397821" y="3613485"/>
            <a:ext cx="2667000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ru-RU" sz="3600" b="1" dirty="0">
                <a:solidFill>
                  <a:srgbClr val="3D4E9C"/>
                </a:solidFill>
                <a:ea typeface="Liter" pitchFamily="34" charset="-122"/>
                <a:cs typeface="Liter" pitchFamily="34" charset="-120"/>
              </a:rPr>
              <a:t>целевых</a:t>
            </a:r>
          </a:p>
          <a:p>
            <a:pPr>
              <a:lnSpc>
                <a:spcPct val="100000"/>
              </a:lnSpc>
            </a:pPr>
            <a:r>
              <a:rPr lang="ru-RU" sz="3600" b="1" dirty="0">
                <a:solidFill>
                  <a:srgbClr val="3D4E9C"/>
                </a:solidFill>
                <a:ea typeface="Liter" pitchFamily="34" charset="-122"/>
                <a:cs typeface="Liter" pitchFamily="34" charset="-120"/>
              </a:rPr>
              <a:t>показателя</a:t>
            </a:r>
            <a:endParaRPr lang="en-US" sz="2000" dirty="0">
              <a:solidFill>
                <a:srgbClr val="3D4E9C"/>
              </a:solidFill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3"/>
          <a:srcRect l="41425" t="26753" r="41626" b="19025"/>
          <a:stretch/>
        </p:blipFill>
        <p:spPr>
          <a:xfrm>
            <a:off x="8309811" y="15727"/>
            <a:ext cx="3882189" cy="6971537"/>
          </a:xfrm>
          <a:prstGeom prst="rect">
            <a:avLst/>
          </a:prstGeom>
        </p:spPr>
      </p:pic>
      <p:sp>
        <p:nvSpPr>
          <p:cNvPr id="26" name="Text 4">
            <a:extLst>
              <a:ext uri="{FF2B5EF4-FFF2-40B4-BE49-F238E27FC236}">
                <a16:creationId xmlns:a16="http://schemas.microsoft.com/office/drawing/2014/main" id="{6047DE27-140C-03E5-94F9-DDD3DB9567B3}"/>
              </a:ext>
            </a:extLst>
          </p:cNvPr>
          <p:cNvSpPr/>
          <p:nvPr/>
        </p:nvSpPr>
        <p:spPr>
          <a:xfrm>
            <a:off x="4420823" y="3403935"/>
            <a:ext cx="878367" cy="762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ru-RU" sz="11500" b="1" dirty="0">
                <a:solidFill>
                  <a:srgbClr val="3D4E9C"/>
                </a:solidFill>
                <a:ea typeface="Liter" pitchFamily="34" charset="-122"/>
                <a:cs typeface="Liter" pitchFamily="34" charset="-120"/>
              </a:rPr>
              <a:t>2</a:t>
            </a:r>
            <a:endParaRPr lang="en-US" sz="3600" dirty="0">
              <a:solidFill>
                <a:srgbClr val="3D4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186848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5E36DCB-45CA-4772-8A2A-879372AD7467}"/>
              </a:ext>
            </a:extLst>
          </p:cNvPr>
          <p:cNvSpPr/>
          <p:nvPr/>
        </p:nvSpPr>
        <p:spPr>
          <a:xfrm>
            <a:off x="2" y="0"/>
            <a:ext cx="8762999" cy="6858000"/>
          </a:xfrm>
          <a:prstGeom prst="rect">
            <a:avLst/>
          </a:prstGeom>
          <a:solidFill>
            <a:srgbClr val="394B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0A6BDD8C-63D0-4ABA-8AA3-6677221767BF}"/>
              </a:ext>
            </a:extLst>
          </p:cNvPr>
          <p:cNvSpPr txBox="1">
            <a:spLocks/>
          </p:cNvSpPr>
          <p:nvPr/>
        </p:nvSpPr>
        <p:spPr>
          <a:xfrm>
            <a:off x="1" y="3193118"/>
            <a:ext cx="8763000" cy="68355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bg1"/>
                </a:solidFill>
                <a:latin typeface="+mn-lt"/>
              </a:rPr>
              <a:t>СПАСИБО ЗА ВНИМАНИЕ!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1FD5621-0D47-4BD6-9771-E750AF046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5288" y="3680332"/>
            <a:ext cx="447675" cy="4572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E198F08-3B4C-4449-B923-68D7014501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5288" y="4294695"/>
            <a:ext cx="447675" cy="4572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A9A0743-4C43-4004-8831-A170D4DD79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5287" y="2386501"/>
            <a:ext cx="447675" cy="44767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AA860EC-F143-4471-8E08-ED07C146B3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5287" y="3019912"/>
            <a:ext cx="447675" cy="457200"/>
          </a:xfrm>
          <a:prstGeom prst="rect">
            <a:avLst/>
          </a:prstGeom>
        </p:spPr>
      </p:pic>
      <p:sp>
        <p:nvSpPr>
          <p:cNvPr id="16" name="Подзаголовок 2">
            <a:extLst>
              <a:ext uri="{FF2B5EF4-FFF2-40B4-BE49-F238E27FC236}">
                <a16:creationId xmlns:a16="http://schemas.microsoft.com/office/drawing/2014/main" id="{C8F57E96-0DF3-45F1-8037-A2D2469DC414}"/>
              </a:ext>
            </a:extLst>
          </p:cNvPr>
          <p:cNvSpPr txBox="1">
            <a:spLocks/>
          </p:cNvSpPr>
          <p:nvPr/>
        </p:nvSpPr>
        <p:spPr>
          <a:xfrm>
            <a:off x="9634873" y="3766657"/>
            <a:ext cx="2495215" cy="4042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dirty="0">
                <a:solidFill>
                  <a:srgbClr val="6F9BD2"/>
                </a:solidFill>
              </a:rPr>
              <a:t>8 (4752) 63-05-09 </a:t>
            </a:r>
          </a:p>
        </p:txBody>
      </p:sp>
      <p:sp>
        <p:nvSpPr>
          <p:cNvPr id="17" name="Подзаголовок 2">
            <a:extLst>
              <a:ext uri="{FF2B5EF4-FFF2-40B4-BE49-F238E27FC236}">
                <a16:creationId xmlns:a16="http://schemas.microsoft.com/office/drawing/2014/main" id="{F3B109CB-5926-4B9B-9616-A368BB0A3227}"/>
              </a:ext>
            </a:extLst>
          </p:cNvPr>
          <p:cNvSpPr txBox="1">
            <a:spLocks/>
          </p:cNvSpPr>
          <p:nvPr/>
        </p:nvSpPr>
        <p:spPr>
          <a:xfrm>
            <a:off x="9634873" y="4366316"/>
            <a:ext cx="2495215" cy="4042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dirty="0">
                <a:solidFill>
                  <a:srgbClr val="6F9BD2"/>
                </a:solidFill>
              </a:rPr>
              <a:t>г. Тамбов, ул. Советская, 108</a:t>
            </a:r>
          </a:p>
        </p:txBody>
      </p:sp>
      <p:sp>
        <p:nvSpPr>
          <p:cNvPr id="18" name="Подзаголовок 2">
            <a:extLst>
              <a:ext uri="{FF2B5EF4-FFF2-40B4-BE49-F238E27FC236}">
                <a16:creationId xmlns:a16="http://schemas.microsoft.com/office/drawing/2014/main" id="{BEE4DA17-EED6-4A6C-902A-19AAE72C60CA}"/>
              </a:ext>
            </a:extLst>
          </p:cNvPr>
          <p:cNvSpPr txBox="1">
            <a:spLocks/>
          </p:cNvSpPr>
          <p:nvPr/>
        </p:nvSpPr>
        <p:spPr>
          <a:xfrm>
            <a:off x="9634873" y="2470256"/>
            <a:ext cx="2495215" cy="4042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solidFill>
                  <a:srgbClr val="6F9BD2"/>
                </a:solidFill>
              </a:rPr>
              <a:t>ipk.68edu.ru</a:t>
            </a:r>
            <a:endParaRPr lang="ru-RU" sz="1200" dirty="0">
              <a:solidFill>
                <a:srgbClr val="6F9BD2"/>
              </a:solidFill>
            </a:endParaRPr>
          </a:p>
        </p:txBody>
      </p:sp>
      <p:sp>
        <p:nvSpPr>
          <p:cNvPr id="19" name="Подзаголовок 2">
            <a:extLst>
              <a:ext uri="{FF2B5EF4-FFF2-40B4-BE49-F238E27FC236}">
                <a16:creationId xmlns:a16="http://schemas.microsoft.com/office/drawing/2014/main" id="{DB2A4E36-5A5C-4F9B-8452-7C23E97E787F}"/>
              </a:ext>
            </a:extLst>
          </p:cNvPr>
          <p:cNvSpPr txBox="1">
            <a:spLocks/>
          </p:cNvSpPr>
          <p:nvPr/>
        </p:nvSpPr>
        <p:spPr>
          <a:xfrm>
            <a:off x="9634873" y="3099309"/>
            <a:ext cx="2495215" cy="4042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solidFill>
                  <a:srgbClr val="6F9BD2"/>
                </a:solidFill>
              </a:rPr>
              <a:t>toipkro@obraz.tambov.gov.ru</a:t>
            </a:r>
            <a:endParaRPr lang="ru-RU" sz="1200" dirty="0">
              <a:solidFill>
                <a:srgbClr val="6F9BD2"/>
              </a:solidFill>
            </a:endParaRPr>
          </a:p>
        </p:txBody>
      </p:sp>
      <p:sp>
        <p:nvSpPr>
          <p:cNvPr id="20" name="Подзаголовок 2">
            <a:extLst>
              <a:ext uri="{FF2B5EF4-FFF2-40B4-BE49-F238E27FC236}">
                <a16:creationId xmlns:a16="http://schemas.microsoft.com/office/drawing/2014/main" id="{BC4C29D8-1995-48B7-BFE5-583EB9F6DFF7}"/>
              </a:ext>
            </a:extLst>
          </p:cNvPr>
          <p:cNvSpPr txBox="1">
            <a:spLocks/>
          </p:cNvSpPr>
          <p:nvPr/>
        </p:nvSpPr>
        <p:spPr>
          <a:xfrm>
            <a:off x="8974964" y="1108969"/>
            <a:ext cx="3217035" cy="9095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b="1" dirty="0">
                <a:solidFill>
                  <a:srgbClr val="394B9A"/>
                </a:solidFill>
                <a:cs typeface="Arial" panose="020B0604020202020204" pitchFamily="34" charset="0"/>
              </a:rPr>
              <a:t>Тамбовский областной институт повышения квалификации работников образования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78CEC14-53F6-4D7B-92EF-00E1F595B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964" y="5175857"/>
            <a:ext cx="1669362" cy="166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B2BFE50A-DD8D-49C0-BD7B-E37D963F3138}"/>
              </a:ext>
            </a:extLst>
          </p:cNvPr>
          <p:cNvCxnSpPr/>
          <p:nvPr/>
        </p:nvCxnSpPr>
        <p:spPr>
          <a:xfrm>
            <a:off x="8974965" y="5149447"/>
            <a:ext cx="300101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8AA723CA-E897-4F70-B2CF-E128C32445C3}"/>
              </a:ext>
            </a:extLst>
          </p:cNvPr>
          <p:cNvCxnSpPr/>
          <p:nvPr/>
        </p:nvCxnSpPr>
        <p:spPr>
          <a:xfrm>
            <a:off x="8974965" y="1980119"/>
            <a:ext cx="300101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57BF966-02A0-4282-AF6A-14A8BC97D80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790" y="353149"/>
            <a:ext cx="1669362" cy="537326"/>
          </a:xfrm>
          <a:prstGeom prst="rect">
            <a:avLst/>
          </a:prstGeom>
        </p:spPr>
      </p:pic>
      <p:sp>
        <p:nvSpPr>
          <p:cNvPr id="23" name="Подзаголовок 2">
            <a:extLst>
              <a:ext uri="{FF2B5EF4-FFF2-40B4-BE49-F238E27FC236}">
                <a16:creationId xmlns:a16="http://schemas.microsoft.com/office/drawing/2014/main" id="{A714B7A0-56BB-4B59-A029-9C553050549E}"/>
              </a:ext>
            </a:extLst>
          </p:cNvPr>
          <p:cNvSpPr txBox="1">
            <a:spLocks/>
          </p:cNvSpPr>
          <p:nvPr/>
        </p:nvSpPr>
        <p:spPr>
          <a:xfrm>
            <a:off x="10644326" y="5730323"/>
            <a:ext cx="1064202" cy="755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400" dirty="0">
                <a:solidFill>
                  <a:srgbClr val="6F9BD2"/>
                </a:solidFill>
              </a:rPr>
              <a:t>Подробнее о ТОИПКРО</a:t>
            </a:r>
          </a:p>
        </p:txBody>
      </p:sp>
    </p:spTree>
    <p:extLst>
      <p:ext uri="{BB962C8B-B14F-4D97-AF65-F5344CB8AC3E}">
        <p14:creationId xmlns:p14="http://schemas.microsoft.com/office/powerpoint/2010/main" val="1617204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FA04440B-2C46-D321-C66B-2833523B485C}"/>
              </a:ext>
            </a:extLst>
          </p:cNvPr>
          <p:cNvGrpSpPr/>
          <p:nvPr/>
        </p:nvGrpSpPr>
        <p:grpSpPr>
          <a:xfrm>
            <a:off x="-520123" y="0"/>
            <a:ext cx="13537256" cy="6858000"/>
            <a:chOff x="-450437" y="-13947"/>
            <a:chExt cx="13145357" cy="6871947"/>
          </a:xfrm>
        </p:grpSpPr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1626DBC5-268D-4A36-8BCB-8E91F0769E49}"/>
                </a:ext>
              </a:extLst>
            </p:cNvPr>
            <p:cNvCxnSpPr/>
            <p:nvPr/>
          </p:nvCxnSpPr>
          <p:spPr>
            <a:xfrm>
              <a:off x="674371" y="4193517"/>
              <a:ext cx="1176337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92ED4F54-AFBC-4498-A8E7-41384164ED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109" y="4413822"/>
              <a:ext cx="1147426" cy="369328"/>
            </a:xfrm>
            <a:prstGeom prst="rect">
              <a:avLst/>
            </a:prstGeom>
          </p:spPr>
        </p:pic>
        <p:sp>
          <p:nvSpPr>
            <p:cNvPr id="18" name="Подзаголовок 2">
              <a:extLst>
                <a:ext uri="{FF2B5EF4-FFF2-40B4-BE49-F238E27FC236}">
                  <a16:creationId xmlns:a16="http://schemas.microsoft.com/office/drawing/2014/main" id="{FDDDDCC9-A3F6-4207-B260-56AE02144B80}"/>
                </a:ext>
              </a:extLst>
            </p:cNvPr>
            <p:cNvSpPr txBox="1">
              <a:spLocks/>
            </p:cNvSpPr>
            <p:nvPr/>
          </p:nvSpPr>
          <p:spPr>
            <a:xfrm>
              <a:off x="2082651" y="4413822"/>
              <a:ext cx="4368520" cy="51210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50000"/>
                </a:lnSpc>
              </a:pPr>
              <a:r>
                <a:rPr lang="ru-RU" sz="1400" dirty="0">
                  <a:solidFill>
                    <a:srgbClr val="3D4E9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Тамбовский областной институт</a:t>
              </a:r>
            </a:p>
            <a:p>
              <a:pPr algn="l">
                <a:lnSpc>
                  <a:spcPct val="50000"/>
                </a:lnSpc>
              </a:pPr>
              <a:r>
                <a:rPr lang="ru-RU" sz="1400" dirty="0">
                  <a:solidFill>
                    <a:srgbClr val="3D4E9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повышения квалификации работников образования</a:t>
              </a: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1213254" y="4615103"/>
              <a:ext cx="1388533" cy="3362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15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1" name="Picture 6">
              <a:extLst>
                <a:ext uri="{FF2B5EF4-FFF2-40B4-BE49-F238E27FC236}">
                  <a16:creationId xmlns:a16="http://schemas.microsoft.com/office/drawing/2014/main" id="{6EB01711-314B-4DF9-A29C-1A3C7AB6B24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5102"/>
                      </a14:imgEffect>
                      <a14:imgEffect>
                        <a14:saturation sat="8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32" r="-1"/>
            <a:stretch/>
          </p:blipFill>
          <p:spPr bwMode="auto">
            <a:xfrm>
              <a:off x="4707176" y="0"/>
              <a:ext cx="7987744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6">
              <a:extLst>
                <a:ext uri="{FF2B5EF4-FFF2-40B4-BE49-F238E27FC236}">
                  <a16:creationId xmlns:a16="http://schemas.microsoft.com/office/drawing/2014/main" id="{501BF98E-3965-4FF3-BAE0-2A801136169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6" b="91983" l="2660" r="28564">
                          <a14:foregroundMark x1="15319" y1="5603" x2="15319" y2="5603"/>
                          <a14:foregroundMark x1="12074" y1="172" x2="12074" y2="172"/>
                          <a14:foregroundMark x1="6170" y1="28448" x2="8032" y2="76810"/>
                          <a14:foregroundMark x1="8564" y1="62759" x2="18617" y2="89741"/>
                          <a14:foregroundMark x1="2660" y1="56293" x2="6702" y2="91983"/>
                          <a14:foregroundMark x1="3723" y1="61466" x2="4096" y2="70603"/>
                        </a14:backgroundRemoval>
                      </a14:imgEffect>
                      <a14:imgEffect>
                        <a14:colorTemperature colorTemp="5382"/>
                      </a14:imgEffect>
                      <a14:imgEffect>
                        <a14:saturation sat="85000"/>
                      </a14:imgEffect>
                      <a14:imgEffect>
                        <a14:brightnessContrast bright="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" r="68140" b="6645"/>
            <a:stretch/>
          </p:blipFill>
          <p:spPr bwMode="auto">
            <a:xfrm>
              <a:off x="2957027" y="-3398"/>
              <a:ext cx="3527148" cy="6861398"/>
            </a:xfrm>
            <a:prstGeom prst="rect">
              <a:avLst/>
            </a:prstGeom>
            <a:noFill/>
            <a:effectLst>
              <a:softEdge rad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3848B104-50C4-471C-85B2-D1F182DE9AB5}"/>
                </a:ext>
              </a:extLst>
            </p:cNvPr>
            <p:cNvSpPr/>
            <p:nvPr/>
          </p:nvSpPr>
          <p:spPr>
            <a:xfrm>
              <a:off x="-450437" y="-13947"/>
              <a:ext cx="8786611" cy="6871947"/>
            </a:xfrm>
            <a:prstGeom prst="rect">
              <a:avLst/>
            </a:prstGeom>
            <a:gradFill flip="none" rotWithShape="1">
              <a:gsLst>
                <a:gs pos="55000">
                  <a:srgbClr val="F6FBFE">
                    <a:alpha val="99000"/>
                  </a:srgbClr>
                </a:gs>
                <a:gs pos="34000">
                  <a:schemeClr val="bg1">
                    <a:alpha val="71000"/>
                  </a:schemeClr>
                </a:gs>
                <a:gs pos="0">
                  <a:schemeClr val="bg1">
                    <a:alpha val="0"/>
                  </a:schemeClr>
                </a:gs>
                <a:gs pos="76000">
                  <a:srgbClr val="F6FBFE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1797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32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D081E78-E8EC-5AE4-4E14-DFB71716FC60}"/>
              </a:ext>
            </a:extLst>
          </p:cNvPr>
          <p:cNvSpPr/>
          <p:nvPr/>
        </p:nvSpPr>
        <p:spPr>
          <a:xfrm>
            <a:off x="-60673" y="-175218"/>
            <a:ext cx="7293638" cy="72831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%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A43DA1C-E5C8-C933-E19D-34402E65DC4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82" y="2593097"/>
            <a:ext cx="4862972" cy="4472493"/>
          </a:xfrm>
          <a:prstGeom prst="rect">
            <a:avLst/>
          </a:prstGeom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7CF11F29-51E7-4941-01CE-0CA308B5D5C6}"/>
              </a:ext>
            </a:extLst>
          </p:cNvPr>
          <p:cNvCxnSpPr>
            <a:cxnSpLocks/>
          </p:cNvCxnSpPr>
          <p:nvPr/>
        </p:nvCxnSpPr>
        <p:spPr>
          <a:xfrm>
            <a:off x="7218947" y="0"/>
            <a:ext cx="0" cy="686852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A889706-C953-EF3A-BB5E-C7356CE5E703}"/>
              </a:ext>
            </a:extLst>
          </p:cNvPr>
          <p:cNvSpPr txBox="1"/>
          <p:nvPr/>
        </p:nvSpPr>
        <p:spPr>
          <a:xfrm>
            <a:off x="-74691" y="154733"/>
            <a:ext cx="729363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800" i="1" dirty="0">
                <a:solidFill>
                  <a:srgbClr val="3D4E9C"/>
                </a:solidFill>
                <a:effectLst/>
              </a:rPr>
              <a:t>Новые технологии требуют пересмотра существующих и подготовки новых программ и методик обучения, </a:t>
            </a:r>
            <a:r>
              <a:rPr lang="ru-RU" sz="1800" i="1" dirty="0" err="1">
                <a:solidFill>
                  <a:srgbClr val="3D4E9C"/>
                </a:solidFill>
                <a:effectLst/>
              </a:rPr>
              <a:t>массовои</a:t>
            </a:r>
            <a:r>
              <a:rPr lang="ru-RU" sz="1800" i="1" dirty="0">
                <a:solidFill>
                  <a:srgbClr val="3D4E9C"/>
                </a:solidFill>
                <a:effectLst/>
              </a:rPr>
              <a:t>̆ переподготовки педагогических кадров всех </a:t>
            </a:r>
            <a:r>
              <a:rPr lang="ru-RU" sz="1800" i="1" dirty="0" err="1">
                <a:solidFill>
                  <a:srgbClr val="3D4E9C"/>
                </a:solidFill>
                <a:effectLst/>
              </a:rPr>
              <a:t>уровнеи</a:t>
            </a:r>
            <a:r>
              <a:rPr lang="ru-RU" sz="1800" i="1" dirty="0">
                <a:solidFill>
                  <a:srgbClr val="3D4E9C"/>
                </a:solidFill>
                <a:effectLst/>
              </a:rPr>
              <a:t>̆. Нельзя жить по старинке. В то же время нельзя терять фундаментальные основы системы образования </a:t>
            </a:r>
            <a:endParaRPr lang="ru-RU" i="1" dirty="0">
              <a:solidFill>
                <a:srgbClr val="3D4E9C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510208-AB08-B7F7-D827-23B1BF10A31E}"/>
              </a:ext>
            </a:extLst>
          </p:cNvPr>
          <p:cNvSpPr txBox="1"/>
          <p:nvPr/>
        </p:nvSpPr>
        <p:spPr>
          <a:xfrm>
            <a:off x="1795734" y="1661105"/>
            <a:ext cx="54232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800" dirty="0">
                <a:solidFill>
                  <a:srgbClr val="3D4E9C"/>
                </a:solidFill>
                <a:effectLst/>
              </a:rPr>
              <a:t>Владимир Путин </a:t>
            </a:r>
          </a:p>
          <a:p>
            <a:pPr algn="r"/>
            <a:r>
              <a:rPr lang="ru-RU" sz="1800" dirty="0">
                <a:solidFill>
                  <a:srgbClr val="3D4E9C"/>
                </a:solidFill>
                <a:effectLst/>
              </a:rPr>
              <a:t>Президент </a:t>
            </a:r>
            <a:r>
              <a:rPr lang="ru-RU" sz="1800" dirty="0" err="1">
                <a:solidFill>
                  <a:srgbClr val="3D4E9C"/>
                </a:solidFill>
                <a:effectLst/>
              </a:rPr>
              <a:t>Российскои</a:t>
            </a:r>
            <a:r>
              <a:rPr lang="ru-RU" sz="1800" dirty="0">
                <a:solidFill>
                  <a:srgbClr val="3D4E9C"/>
                </a:solidFill>
                <a:effectLst/>
              </a:rPr>
              <a:t>̆ Федерации </a:t>
            </a:r>
            <a:endParaRPr lang="ru-RU" dirty="0">
              <a:solidFill>
                <a:srgbClr val="3D4E9C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1C065CE9-E899-FF99-D76E-34AB89735861}"/>
              </a:ext>
            </a:extLst>
          </p:cNvPr>
          <p:cNvSpPr/>
          <p:nvPr/>
        </p:nvSpPr>
        <p:spPr>
          <a:xfrm>
            <a:off x="537290" y="2387646"/>
            <a:ext cx="670560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rgbClr val="3D4E9C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852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1AFFD0-AF14-AA4B-1528-6DD031465B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600074E6-9BFE-D604-46AE-5C6427EE2E93}"/>
              </a:ext>
            </a:extLst>
          </p:cNvPr>
          <p:cNvSpPr/>
          <p:nvPr/>
        </p:nvSpPr>
        <p:spPr>
          <a:xfrm>
            <a:off x="714977" y="40916"/>
            <a:ext cx="8790186" cy="5373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208"/>
              </a:lnSpc>
            </a:pPr>
            <a:r>
              <a:rPr lang="ru-RU" sz="3200" b="1" dirty="0">
                <a:solidFill>
                  <a:srgbClr val="3D4E9C"/>
                </a:solidFill>
                <a:latin typeface="Calibri" panose="020F0502020204030204" pitchFamily="34" charset="0"/>
                <a:ea typeface="Crimson Pro Semi Bold" pitchFamily="34" charset="-122"/>
                <a:cs typeface="Calibri" panose="020F0502020204030204" pitchFamily="34" charset="0"/>
              </a:rPr>
              <a:t>МИЕН-предметы - фундамент технологического </a:t>
            </a:r>
          </a:p>
          <a:p>
            <a:pPr>
              <a:lnSpc>
                <a:spcPts val="4208"/>
              </a:lnSpc>
            </a:pPr>
            <a:r>
              <a:rPr lang="ru-RU" sz="3200" b="1" dirty="0">
                <a:solidFill>
                  <a:srgbClr val="3D4E9C"/>
                </a:solidFill>
                <a:latin typeface="Calibri" panose="020F0502020204030204" pitchFamily="34" charset="0"/>
                <a:ea typeface="Crimson Pro Semi Bold" pitchFamily="34" charset="-122"/>
                <a:cs typeface="Calibri" panose="020F0502020204030204" pitchFamily="34" charset="0"/>
              </a:rPr>
              <a:t>суверенитета страны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B8EF64A0-816A-2CA8-C39D-4CCF4A94ECBC}"/>
              </a:ext>
            </a:extLst>
          </p:cNvPr>
          <p:cNvCxnSpPr/>
          <p:nvPr/>
        </p:nvCxnSpPr>
        <p:spPr>
          <a:xfrm>
            <a:off x="171451" y="6013081"/>
            <a:ext cx="1176337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9A615AFB-FB24-D8DD-A2F3-C174B594A5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89" y="6233386"/>
            <a:ext cx="1147426" cy="369328"/>
          </a:xfrm>
          <a:prstGeom prst="rect">
            <a:avLst/>
          </a:prstGeom>
        </p:spPr>
      </p:pic>
      <p:sp>
        <p:nvSpPr>
          <p:cNvPr id="29" name="Подзаголовок 2">
            <a:extLst>
              <a:ext uri="{FF2B5EF4-FFF2-40B4-BE49-F238E27FC236}">
                <a16:creationId xmlns:a16="http://schemas.microsoft.com/office/drawing/2014/main" id="{059FE462-2EFE-F477-0203-DB7057F016EE}"/>
              </a:ext>
            </a:extLst>
          </p:cNvPr>
          <p:cNvSpPr txBox="1">
            <a:spLocks/>
          </p:cNvSpPr>
          <p:nvPr/>
        </p:nvSpPr>
        <p:spPr>
          <a:xfrm>
            <a:off x="1579731" y="6233386"/>
            <a:ext cx="4368520" cy="5121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50000"/>
              </a:lnSpc>
            </a:pPr>
            <a:r>
              <a:rPr lang="ru-RU" sz="1400" dirty="0">
                <a:solidFill>
                  <a:srgbClr val="3D4E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Тамбовский областной институт</a:t>
            </a:r>
          </a:p>
          <a:p>
            <a:pPr algn="l">
              <a:lnSpc>
                <a:spcPct val="50000"/>
              </a:lnSpc>
            </a:pPr>
            <a:r>
              <a:rPr lang="ru-RU" sz="1400" dirty="0">
                <a:solidFill>
                  <a:srgbClr val="3D4E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повышения квалификации работников образования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469580F7-51F7-28DA-E4B8-7DEDE16CB14A}"/>
              </a:ext>
            </a:extLst>
          </p:cNvPr>
          <p:cNvSpPr/>
          <p:nvPr/>
        </p:nvSpPr>
        <p:spPr>
          <a:xfrm>
            <a:off x="10710334" y="6434667"/>
            <a:ext cx="1388533" cy="3362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5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Shape 3">
            <a:extLst>
              <a:ext uri="{FF2B5EF4-FFF2-40B4-BE49-F238E27FC236}">
                <a16:creationId xmlns:a16="http://schemas.microsoft.com/office/drawing/2014/main" id="{98E6D825-F974-DBD8-D0F8-23827B1A9295}"/>
              </a:ext>
            </a:extLst>
          </p:cNvPr>
          <p:cNvSpPr/>
          <p:nvPr/>
        </p:nvSpPr>
        <p:spPr>
          <a:xfrm>
            <a:off x="1264188" y="1295714"/>
            <a:ext cx="50800" cy="1270000"/>
          </a:xfrm>
          <a:prstGeom prst="rect">
            <a:avLst/>
          </a:prstGeom>
          <a:solidFill>
            <a:srgbClr val="3D4E9C"/>
          </a:solidFill>
          <a:ln/>
        </p:spPr>
        <p:txBody>
          <a:bodyPr/>
          <a:lstStyle/>
          <a:p>
            <a:endParaRPr lang="ru-RU"/>
          </a:p>
        </p:txBody>
      </p:sp>
      <p:sp>
        <p:nvSpPr>
          <p:cNvPr id="33" name="Shape 4">
            <a:extLst>
              <a:ext uri="{FF2B5EF4-FFF2-40B4-BE49-F238E27FC236}">
                <a16:creationId xmlns:a16="http://schemas.microsoft.com/office/drawing/2014/main" id="{A86FA4DA-E697-FBAE-F746-B15D379A8512}"/>
              </a:ext>
            </a:extLst>
          </p:cNvPr>
          <p:cNvSpPr/>
          <p:nvPr/>
        </p:nvSpPr>
        <p:spPr>
          <a:xfrm>
            <a:off x="1543588" y="1486214"/>
            <a:ext cx="355600" cy="406400"/>
          </a:xfrm>
          <a:custGeom>
            <a:avLst/>
            <a:gdLst/>
            <a:ahLst/>
            <a:cxnLst/>
            <a:rect l="l" t="t" r="r" b="b"/>
            <a:pathLst>
              <a:path w="355600" h="406400">
                <a:moveTo>
                  <a:pt x="191532" y="-10319"/>
                </a:moveTo>
                <a:cubicBezTo>
                  <a:pt x="182483" y="-12144"/>
                  <a:pt x="173196" y="-12144"/>
                  <a:pt x="164148" y="-10319"/>
                </a:cubicBezTo>
                <a:lnTo>
                  <a:pt x="15319" y="19447"/>
                </a:lnTo>
                <a:cubicBezTo>
                  <a:pt x="6429" y="21193"/>
                  <a:pt x="0" y="29051"/>
                  <a:pt x="0" y="38100"/>
                </a:cubicBezTo>
                <a:cubicBezTo>
                  <a:pt x="0" y="46276"/>
                  <a:pt x="5159" y="53419"/>
                  <a:pt x="12700" y="56039"/>
                </a:cubicBezTo>
                <a:lnTo>
                  <a:pt x="12700" y="114300"/>
                </a:lnTo>
                <a:lnTo>
                  <a:pt x="238" y="176689"/>
                </a:lnTo>
                <a:cubicBezTo>
                  <a:pt x="79" y="177403"/>
                  <a:pt x="0" y="178197"/>
                  <a:pt x="0" y="178991"/>
                </a:cubicBezTo>
                <a:cubicBezTo>
                  <a:pt x="0" y="185341"/>
                  <a:pt x="5159" y="190579"/>
                  <a:pt x="11589" y="190579"/>
                </a:cubicBezTo>
                <a:lnTo>
                  <a:pt x="39291" y="190579"/>
                </a:lnTo>
                <a:cubicBezTo>
                  <a:pt x="45641" y="190579"/>
                  <a:pt x="50879" y="185420"/>
                  <a:pt x="50879" y="178991"/>
                </a:cubicBezTo>
                <a:cubicBezTo>
                  <a:pt x="50879" y="178197"/>
                  <a:pt x="50800" y="177483"/>
                  <a:pt x="50641" y="176689"/>
                </a:cubicBezTo>
                <a:lnTo>
                  <a:pt x="38100" y="114300"/>
                </a:lnTo>
                <a:lnTo>
                  <a:pt x="38100" y="61357"/>
                </a:lnTo>
                <a:lnTo>
                  <a:pt x="76200" y="68977"/>
                </a:lnTo>
                <a:lnTo>
                  <a:pt x="76200" y="114300"/>
                </a:lnTo>
                <a:cubicBezTo>
                  <a:pt x="76200" y="170418"/>
                  <a:pt x="121682" y="215900"/>
                  <a:pt x="177800" y="215900"/>
                </a:cubicBezTo>
                <a:cubicBezTo>
                  <a:pt x="233918" y="215900"/>
                  <a:pt x="279400" y="170418"/>
                  <a:pt x="279400" y="114300"/>
                </a:cubicBezTo>
                <a:lnTo>
                  <a:pt x="279400" y="68977"/>
                </a:lnTo>
                <a:lnTo>
                  <a:pt x="340281" y="56833"/>
                </a:lnTo>
                <a:cubicBezTo>
                  <a:pt x="349171" y="55007"/>
                  <a:pt x="355600" y="47149"/>
                  <a:pt x="355600" y="38100"/>
                </a:cubicBezTo>
                <a:cubicBezTo>
                  <a:pt x="355600" y="29051"/>
                  <a:pt x="349171" y="21193"/>
                  <a:pt x="340281" y="19447"/>
                </a:cubicBezTo>
                <a:lnTo>
                  <a:pt x="191532" y="-10319"/>
                </a:lnTo>
                <a:close/>
                <a:moveTo>
                  <a:pt x="177800" y="177800"/>
                </a:moveTo>
                <a:cubicBezTo>
                  <a:pt x="142716" y="177800"/>
                  <a:pt x="114300" y="149384"/>
                  <a:pt x="114300" y="114300"/>
                </a:cubicBezTo>
                <a:lnTo>
                  <a:pt x="241300" y="114300"/>
                </a:lnTo>
                <a:cubicBezTo>
                  <a:pt x="241300" y="149384"/>
                  <a:pt x="212884" y="177800"/>
                  <a:pt x="177800" y="177800"/>
                </a:cubicBezTo>
                <a:close/>
                <a:moveTo>
                  <a:pt x="95329" y="254079"/>
                </a:moveTo>
                <a:cubicBezTo>
                  <a:pt x="46593" y="276463"/>
                  <a:pt x="12700" y="325676"/>
                  <a:pt x="12700" y="382826"/>
                </a:cubicBezTo>
                <a:cubicBezTo>
                  <a:pt x="12700" y="395843"/>
                  <a:pt x="23257" y="406400"/>
                  <a:pt x="36274" y="406400"/>
                </a:cubicBezTo>
                <a:lnTo>
                  <a:pt x="158750" y="406400"/>
                </a:lnTo>
                <a:lnTo>
                  <a:pt x="158750" y="290513"/>
                </a:lnTo>
                <a:lnTo>
                  <a:pt x="113189" y="256381"/>
                </a:lnTo>
                <a:cubicBezTo>
                  <a:pt x="108029" y="252492"/>
                  <a:pt x="101124" y="251460"/>
                  <a:pt x="95250" y="254159"/>
                </a:cubicBezTo>
                <a:close/>
                <a:moveTo>
                  <a:pt x="196850" y="406400"/>
                </a:moveTo>
                <a:lnTo>
                  <a:pt x="319326" y="406400"/>
                </a:lnTo>
                <a:cubicBezTo>
                  <a:pt x="332343" y="406400"/>
                  <a:pt x="342900" y="395843"/>
                  <a:pt x="342900" y="382826"/>
                </a:cubicBezTo>
                <a:cubicBezTo>
                  <a:pt x="342900" y="325676"/>
                  <a:pt x="309007" y="276463"/>
                  <a:pt x="260271" y="254159"/>
                </a:cubicBezTo>
                <a:cubicBezTo>
                  <a:pt x="254397" y="251460"/>
                  <a:pt x="247491" y="252492"/>
                  <a:pt x="242332" y="256381"/>
                </a:cubicBezTo>
                <a:lnTo>
                  <a:pt x="196771" y="290513"/>
                </a:lnTo>
                <a:lnTo>
                  <a:pt x="196771" y="406400"/>
                </a:lnTo>
                <a:close/>
              </a:path>
            </a:pathLst>
          </a:custGeom>
          <a:solidFill>
            <a:srgbClr val="3D4E9C"/>
          </a:solidFill>
          <a:ln/>
        </p:spPr>
        <p:txBody>
          <a:bodyPr/>
          <a:lstStyle/>
          <a:p>
            <a:endParaRPr lang="ru-RU"/>
          </a:p>
        </p:txBody>
      </p:sp>
      <p:sp>
        <p:nvSpPr>
          <p:cNvPr id="34" name="Text 5">
            <a:extLst>
              <a:ext uri="{FF2B5EF4-FFF2-40B4-BE49-F238E27FC236}">
                <a16:creationId xmlns:a16="http://schemas.microsoft.com/office/drawing/2014/main" id="{B00D350C-C489-E778-F87B-A31E3480C06D}"/>
              </a:ext>
            </a:extLst>
          </p:cNvPr>
          <p:cNvSpPr/>
          <p:nvPr/>
        </p:nvSpPr>
        <p:spPr>
          <a:xfrm>
            <a:off x="2089688" y="1226773"/>
            <a:ext cx="3492500" cy="101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40000"/>
              </a:lnSpc>
            </a:pPr>
            <a:r>
              <a:rPr lang="en-US" b="1" dirty="0">
                <a:solidFill>
                  <a:srgbClr val="3D4E9C"/>
                </a:solidFill>
                <a:ea typeface="Quattrocento Sans" pitchFamily="34" charset="-122"/>
                <a:cs typeface="Quattrocento Sans" pitchFamily="34" charset="-120"/>
              </a:rPr>
              <a:t>Кадровый резерв</a:t>
            </a:r>
            <a:endParaRPr lang="en-US" dirty="0">
              <a:solidFill>
                <a:srgbClr val="3D4E9C"/>
              </a:solidFill>
            </a:endParaRPr>
          </a:p>
          <a:p>
            <a:pPr>
              <a:lnSpc>
                <a:spcPct val="140000"/>
              </a:lnSpc>
            </a:pPr>
            <a:r>
              <a:rPr lang="en-US" dirty="0">
                <a:solidFill>
                  <a:srgbClr val="3D4E9C"/>
                </a:solidFill>
                <a:ea typeface="Quattrocento Sans" pitchFamily="34" charset="-122"/>
                <a:cs typeface="Quattrocento Sans" pitchFamily="34" charset="-120"/>
              </a:rPr>
              <a:t>Формирование кадрового резерва для инженерных и ИТ-профессий</a:t>
            </a:r>
            <a:endParaRPr lang="en-US" dirty="0">
              <a:solidFill>
                <a:srgbClr val="3D4E9C"/>
              </a:solidFill>
            </a:endParaRPr>
          </a:p>
        </p:txBody>
      </p:sp>
      <p:sp>
        <p:nvSpPr>
          <p:cNvPr id="36" name="Shape 7">
            <a:extLst>
              <a:ext uri="{FF2B5EF4-FFF2-40B4-BE49-F238E27FC236}">
                <a16:creationId xmlns:a16="http://schemas.microsoft.com/office/drawing/2014/main" id="{CDFC28EA-09FE-5845-951F-D4ECA2AB4496}"/>
              </a:ext>
            </a:extLst>
          </p:cNvPr>
          <p:cNvSpPr/>
          <p:nvPr/>
        </p:nvSpPr>
        <p:spPr>
          <a:xfrm>
            <a:off x="6344188" y="1295714"/>
            <a:ext cx="50800" cy="1270000"/>
          </a:xfrm>
          <a:prstGeom prst="rect">
            <a:avLst/>
          </a:prstGeom>
          <a:solidFill>
            <a:srgbClr val="3D4E9C"/>
          </a:solidFill>
          <a:ln/>
        </p:spPr>
        <p:txBody>
          <a:bodyPr/>
          <a:lstStyle/>
          <a:p>
            <a:endParaRPr lang="ru-RU"/>
          </a:p>
        </p:txBody>
      </p:sp>
      <p:sp>
        <p:nvSpPr>
          <p:cNvPr id="37" name="Shape 8">
            <a:extLst>
              <a:ext uri="{FF2B5EF4-FFF2-40B4-BE49-F238E27FC236}">
                <a16:creationId xmlns:a16="http://schemas.microsoft.com/office/drawing/2014/main" id="{DD093501-7317-057F-0E59-7753DEC17EA5}"/>
              </a:ext>
            </a:extLst>
          </p:cNvPr>
          <p:cNvSpPr/>
          <p:nvPr/>
        </p:nvSpPr>
        <p:spPr>
          <a:xfrm>
            <a:off x="6598188" y="1486214"/>
            <a:ext cx="406400" cy="406400"/>
          </a:xfrm>
          <a:custGeom>
            <a:avLst/>
            <a:gdLst/>
            <a:ahLst/>
            <a:cxnLst/>
            <a:rect l="l" t="t" r="r" b="b"/>
            <a:pathLst>
              <a:path w="406400" h="406400">
                <a:moveTo>
                  <a:pt x="25400" y="25400"/>
                </a:moveTo>
                <a:cubicBezTo>
                  <a:pt x="11351" y="25400"/>
                  <a:pt x="0" y="36751"/>
                  <a:pt x="0" y="50800"/>
                </a:cubicBezTo>
                <a:lnTo>
                  <a:pt x="0" y="342900"/>
                </a:lnTo>
                <a:cubicBezTo>
                  <a:pt x="0" y="363934"/>
                  <a:pt x="17066" y="381000"/>
                  <a:pt x="38100" y="381000"/>
                </a:cubicBezTo>
                <a:lnTo>
                  <a:pt x="368300" y="381000"/>
                </a:lnTo>
                <a:cubicBezTo>
                  <a:pt x="389334" y="381000"/>
                  <a:pt x="406400" y="363934"/>
                  <a:pt x="406400" y="342900"/>
                </a:cubicBezTo>
                <a:lnTo>
                  <a:pt x="406400" y="120809"/>
                </a:lnTo>
                <a:cubicBezTo>
                  <a:pt x="406400" y="106363"/>
                  <a:pt x="391001" y="97234"/>
                  <a:pt x="378301" y="104061"/>
                </a:cubicBezTo>
                <a:lnTo>
                  <a:pt x="254000" y="170974"/>
                </a:lnTo>
                <a:lnTo>
                  <a:pt x="254000" y="120809"/>
                </a:lnTo>
                <a:cubicBezTo>
                  <a:pt x="254000" y="106363"/>
                  <a:pt x="238601" y="97234"/>
                  <a:pt x="225901" y="104061"/>
                </a:cubicBezTo>
                <a:lnTo>
                  <a:pt x="101600" y="170974"/>
                </a:lnTo>
                <a:lnTo>
                  <a:pt x="101600" y="50800"/>
                </a:lnTo>
                <a:cubicBezTo>
                  <a:pt x="101600" y="36751"/>
                  <a:pt x="90249" y="25400"/>
                  <a:pt x="76200" y="25400"/>
                </a:cubicBezTo>
                <a:lnTo>
                  <a:pt x="25400" y="25400"/>
                </a:lnTo>
                <a:close/>
              </a:path>
            </a:pathLst>
          </a:custGeom>
          <a:solidFill>
            <a:srgbClr val="3D4E9C"/>
          </a:solidFill>
          <a:ln/>
        </p:spPr>
        <p:txBody>
          <a:bodyPr/>
          <a:lstStyle/>
          <a:p>
            <a:endParaRPr lang="ru-RU"/>
          </a:p>
        </p:txBody>
      </p:sp>
      <p:sp>
        <p:nvSpPr>
          <p:cNvPr id="38" name="Text 9">
            <a:extLst>
              <a:ext uri="{FF2B5EF4-FFF2-40B4-BE49-F238E27FC236}">
                <a16:creationId xmlns:a16="http://schemas.microsoft.com/office/drawing/2014/main" id="{91DC8857-9CDE-DCB4-AB46-5CB42D50ADF4}"/>
              </a:ext>
            </a:extLst>
          </p:cNvPr>
          <p:cNvSpPr/>
          <p:nvPr/>
        </p:nvSpPr>
        <p:spPr>
          <a:xfrm>
            <a:off x="7156988" y="1253381"/>
            <a:ext cx="4144249" cy="101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40000"/>
              </a:lnSpc>
            </a:pPr>
            <a:r>
              <a:rPr lang="en-US" b="1" dirty="0">
                <a:solidFill>
                  <a:srgbClr val="3D4E9C"/>
                </a:solidFill>
                <a:ea typeface="Quattrocento Sans" pitchFamily="34" charset="-122"/>
                <a:cs typeface="Quattrocento Sans" pitchFamily="34" charset="-120"/>
              </a:rPr>
              <a:t>Связь с производством</a:t>
            </a:r>
            <a:endParaRPr lang="en-US" dirty="0">
              <a:solidFill>
                <a:srgbClr val="3D4E9C"/>
              </a:solidFill>
            </a:endParaRPr>
          </a:p>
          <a:p>
            <a:pPr>
              <a:lnSpc>
                <a:spcPct val="140000"/>
              </a:lnSpc>
            </a:pPr>
            <a:r>
              <a:rPr lang="en-US" dirty="0">
                <a:solidFill>
                  <a:srgbClr val="3D4E9C"/>
                </a:solidFill>
                <a:ea typeface="Quattrocento Sans" pitchFamily="34" charset="-122"/>
                <a:cs typeface="Quattrocento Sans" pitchFamily="34" charset="-120"/>
              </a:rPr>
              <a:t>Сокращение разрыва между школой и реальным сектором экономики</a:t>
            </a:r>
            <a:endParaRPr lang="en-US" dirty="0">
              <a:solidFill>
                <a:srgbClr val="3D4E9C"/>
              </a:solidFill>
            </a:endParaRPr>
          </a:p>
        </p:txBody>
      </p:sp>
      <p:sp>
        <p:nvSpPr>
          <p:cNvPr id="40" name="Shape 11">
            <a:extLst>
              <a:ext uri="{FF2B5EF4-FFF2-40B4-BE49-F238E27FC236}">
                <a16:creationId xmlns:a16="http://schemas.microsoft.com/office/drawing/2014/main" id="{C743C05B-D8F7-BEF5-2661-2D550EC08EF2}"/>
              </a:ext>
            </a:extLst>
          </p:cNvPr>
          <p:cNvSpPr/>
          <p:nvPr/>
        </p:nvSpPr>
        <p:spPr>
          <a:xfrm>
            <a:off x="1264188" y="2838643"/>
            <a:ext cx="50800" cy="1270000"/>
          </a:xfrm>
          <a:prstGeom prst="rect">
            <a:avLst/>
          </a:prstGeom>
          <a:solidFill>
            <a:srgbClr val="3D4E9C"/>
          </a:solidFill>
          <a:ln/>
        </p:spPr>
        <p:txBody>
          <a:bodyPr/>
          <a:lstStyle/>
          <a:p>
            <a:endParaRPr lang="ru-RU"/>
          </a:p>
        </p:txBody>
      </p:sp>
      <p:sp>
        <p:nvSpPr>
          <p:cNvPr id="41" name="Shape 12">
            <a:extLst>
              <a:ext uri="{FF2B5EF4-FFF2-40B4-BE49-F238E27FC236}">
                <a16:creationId xmlns:a16="http://schemas.microsoft.com/office/drawing/2014/main" id="{C12C7DF9-09D8-F07D-F84A-5A8ACC0D7B55}"/>
              </a:ext>
            </a:extLst>
          </p:cNvPr>
          <p:cNvSpPr/>
          <p:nvPr/>
        </p:nvSpPr>
        <p:spPr>
          <a:xfrm>
            <a:off x="1492788" y="3029143"/>
            <a:ext cx="457200" cy="406400"/>
          </a:xfrm>
          <a:custGeom>
            <a:avLst/>
            <a:gdLst/>
            <a:ahLst/>
            <a:cxnLst/>
            <a:rect l="l" t="t" r="r" b="b"/>
            <a:pathLst>
              <a:path w="457200" h="406400">
                <a:moveTo>
                  <a:pt x="50800" y="50800"/>
                </a:moveTo>
                <a:cubicBezTo>
                  <a:pt x="22781" y="50800"/>
                  <a:pt x="0" y="73581"/>
                  <a:pt x="0" y="101600"/>
                </a:cubicBezTo>
                <a:lnTo>
                  <a:pt x="0" y="152400"/>
                </a:lnTo>
                <a:cubicBezTo>
                  <a:pt x="0" y="159385"/>
                  <a:pt x="5874" y="164862"/>
                  <a:pt x="12462" y="167164"/>
                </a:cubicBezTo>
                <a:cubicBezTo>
                  <a:pt x="27384" y="172323"/>
                  <a:pt x="38100" y="186531"/>
                  <a:pt x="38100" y="203200"/>
                </a:cubicBezTo>
                <a:cubicBezTo>
                  <a:pt x="38100" y="219869"/>
                  <a:pt x="27384" y="234077"/>
                  <a:pt x="12462" y="239236"/>
                </a:cubicBezTo>
                <a:cubicBezTo>
                  <a:pt x="5874" y="241538"/>
                  <a:pt x="0" y="247015"/>
                  <a:pt x="0" y="254000"/>
                </a:cubicBezTo>
                <a:lnTo>
                  <a:pt x="0" y="304800"/>
                </a:lnTo>
                <a:cubicBezTo>
                  <a:pt x="0" y="332819"/>
                  <a:pt x="22781" y="355600"/>
                  <a:pt x="50800" y="355600"/>
                </a:cubicBezTo>
                <a:lnTo>
                  <a:pt x="406400" y="355600"/>
                </a:lnTo>
                <a:cubicBezTo>
                  <a:pt x="434419" y="355600"/>
                  <a:pt x="457200" y="332819"/>
                  <a:pt x="457200" y="304800"/>
                </a:cubicBezTo>
                <a:lnTo>
                  <a:pt x="457200" y="254000"/>
                </a:lnTo>
                <a:cubicBezTo>
                  <a:pt x="457200" y="247015"/>
                  <a:pt x="451326" y="241538"/>
                  <a:pt x="444738" y="239236"/>
                </a:cubicBezTo>
                <a:cubicBezTo>
                  <a:pt x="429816" y="234077"/>
                  <a:pt x="419100" y="219869"/>
                  <a:pt x="419100" y="203200"/>
                </a:cubicBezTo>
                <a:cubicBezTo>
                  <a:pt x="419100" y="186531"/>
                  <a:pt x="429816" y="172323"/>
                  <a:pt x="444738" y="167164"/>
                </a:cubicBezTo>
                <a:cubicBezTo>
                  <a:pt x="451326" y="164862"/>
                  <a:pt x="457200" y="159385"/>
                  <a:pt x="457200" y="152400"/>
                </a:cubicBezTo>
                <a:lnTo>
                  <a:pt x="457200" y="101600"/>
                </a:lnTo>
                <a:cubicBezTo>
                  <a:pt x="457200" y="73581"/>
                  <a:pt x="434419" y="50800"/>
                  <a:pt x="406400" y="50800"/>
                </a:cubicBezTo>
                <a:lnTo>
                  <a:pt x="50800" y="50800"/>
                </a:lnTo>
                <a:close/>
                <a:moveTo>
                  <a:pt x="330200" y="266700"/>
                </a:moveTo>
                <a:lnTo>
                  <a:pt x="330200" y="139700"/>
                </a:lnTo>
                <a:lnTo>
                  <a:pt x="127000" y="139700"/>
                </a:lnTo>
                <a:lnTo>
                  <a:pt x="127000" y="266700"/>
                </a:lnTo>
                <a:lnTo>
                  <a:pt x="330200" y="266700"/>
                </a:lnTo>
                <a:close/>
                <a:moveTo>
                  <a:pt x="88900" y="127000"/>
                </a:moveTo>
                <a:cubicBezTo>
                  <a:pt x="88900" y="112951"/>
                  <a:pt x="100251" y="101600"/>
                  <a:pt x="114300" y="101600"/>
                </a:cubicBezTo>
                <a:lnTo>
                  <a:pt x="342900" y="101600"/>
                </a:lnTo>
                <a:cubicBezTo>
                  <a:pt x="356949" y="101600"/>
                  <a:pt x="368300" y="112951"/>
                  <a:pt x="368300" y="127000"/>
                </a:cubicBezTo>
                <a:lnTo>
                  <a:pt x="368300" y="279400"/>
                </a:lnTo>
                <a:cubicBezTo>
                  <a:pt x="368300" y="293449"/>
                  <a:pt x="356949" y="304800"/>
                  <a:pt x="342900" y="304800"/>
                </a:cubicBezTo>
                <a:lnTo>
                  <a:pt x="114300" y="304800"/>
                </a:lnTo>
                <a:cubicBezTo>
                  <a:pt x="100251" y="304800"/>
                  <a:pt x="88900" y="293449"/>
                  <a:pt x="88900" y="279400"/>
                </a:cubicBezTo>
                <a:lnTo>
                  <a:pt x="88900" y="127000"/>
                </a:lnTo>
                <a:close/>
              </a:path>
            </a:pathLst>
          </a:custGeom>
          <a:solidFill>
            <a:srgbClr val="3D4E9C"/>
          </a:solidFill>
          <a:ln/>
        </p:spPr>
        <p:txBody>
          <a:bodyPr/>
          <a:lstStyle/>
          <a:p>
            <a:endParaRPr lang="ru-RU"/>
          </a:p>
        </p:txBody>
      </p:sp>
      <p:sp>
        <p:nvSpPr>
          <p:cNvPr id="42" name="Text 13">
            <a:extLst>
              <a:ext uri="{FF2B5EF4-FFF2-40B4-BE49-F238E27FC236}">
                <a16:creationId xmlns:a16="http://schemas.microsoft.com/office/drawing/2014/main" id="{6C99D215-9601-DC06-CB75-AAFB25565CFD}"/>
              </a:ext>
            </a:extLst>
          </p:cNvPr>
          <p:cNvSpPr/>
          <p:nvPr/>
        </p:nvSpPr>
        <p:spPr>
          <a:xfrm>
            <a:off x="2028728" y="2863251"/>
            <a:ext cx="4457840" cy="101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40000"/>
              </a:lnSpc>
            </a:pPr>
            <a:r>
              <a:rPr lang="en-US" b="1" dirty="0">
                <a:solidFill>
                  <a:srgbClr val="3D4E9C"/>
                </a:solidFill>
                <a:ea typeface="Quattrocento Sans" pitchFamily="34" charset="-122"/>
                <a:cs typeface="Quattrocento Sans" pitchFamily="34" charset="-120"/>
              </a:rPr>
              <a:t>Ранняя профориентация</a:t>
            </a:r>
            <a:endParaRPr lang="en-US" dirty="0">
              <a:solidFill>
                <a:srgbClr val="3D4E9C"/>
              </a:solidFill>
            </a:endParaRPr>
          </a:p>
          <a:p>
            <a:pPr>
              <a:lnSpc>
                <a:spcPct val="140000"/>
              </a:lnSpc>
            </a:pPr>
            <a:r>
              <a:rPr lang="en-US" dirty="0">
                <a:solidFill>
                  <a:srgbClr val="3D4E9C"/>
                </a:solidFill>
                <a:ea typeface="Quattrocento Sans" pitchFamily="34" charset="-122"/>
                <a:cs typeface="Quattrocento Sans" pitchFamily="34" charset="-120"/>
              </a:rPr>
              <a:t>Программа «Билет в будущее» — фокус на дефицитных направлениях</a:t>
            </a:r>
            <a:endParaRPr lang="en-US" dirty="0">
              <a:solidFill>
                <a:srgbClr val="3D4E9C"/>
              </a:solidFill>
            </a:endParaRPr>
          </a:p>
        </p:txBody>
      </p:sp>
      <p:sp>
        <p:nvSpPr>
          <p:cNvPr id="44" name="Shape 15">
            <a:extLst>
              <a:ext uri="{FF2B5EF4-FFF2-40B4-BE49-F238E27FC236}">
                <a16:creationId xmlns:a16="http://schemas.microsoft.com/office/drawing/2014/main" id="{5A276C55-6CB5-8258-4C4A-C8283AD4A0E5}"/>
              </a:ext>
            </a:extLst>
          </p:cNvPr>
          <p:cNvSpPr/>
          <p:nvPr/>
        </p:nvSpPr>
        <p:spPr>
          <a:xfrm>
            <a:off x="6369588" y="2838643"/>
            <a:ext cx="50800" cy="1270000"/>
          </a:xfrm>
          <a:prstGeom prst="rect">
            <a:avLst/>
          </a:prstGeom>
          <a:solidFill>
            <a:srgbClr val="3D4E9C"/>
          </a:solidFill>
          <a:ln/>
        </p:spPr>
        <p:txBody>
          <a:bodyPr/>
          <a:lstStyle/>
          <a:p>
            <a:endParaRPr lang="ru-RU"/>
          </a:p>
        </p:txBody>
      </p:sp>
      <p:sp>
        <p:nvSpPr>
          <p:cNvPr id="45" name="Shape 16">
            <a:extLst>
              <a:ext uri="{FF2B5EF4-FFF2-40B4-BE49-F238E27FC236}">
                <a16:creationId xmlns:a16="http://schemas.microsoft.com/office/drawing/2014/main" id="{3A53AADB-496D-3EFA-BF54-287D686A9A97}"/>
              </a:ext>
            </a:extLst>
          </p:cNvPr>
          <p:cNvSpPr/>
          <p:nvPr/>
        </p:nvSpPr>
        <p:spPr>
          <a:xfrm>
            <a:off x="6572788" y="3029143"/>
            <a:ext cx="508000" cy="406400"/>
          </a:xfrm>
          <a:custGeom>
            <a:avLst/>
            <a:gdLst/>
            <a:ahLst/>
            <a:cxnLst/>
            <a:rect l="l" t="t" r="r" b="b"/>
            <a:pathLst>
              <a:path w="508000" h="406400">
                <a:moveTo>
                  <a:pt x="50800" y="76200"/>
                </a:moveTo>
                <a:cubicBezTo>
                  <a:pt x="50800" y="48181"/>
                  <a:pt x="73581" y="25400"/>
                  <a:pt x="101600" y="25400"/>
                </a:cubicBezTo>
                <a:lnTo>
                  <a:pt x="406400" y="25400"/>
                </a:lnTo>
                <a:cubicBezTo>
                  <a:pt x="434419" y="25400"/>
                  <a:pt x="457200" y="48181"/>
                  <a:pt x="457200" y="76200"/>
                </a:cubicBezTo>
                <a:lnTo>
                  <a:pt x="457200" y="266700"/>
                </a:lnTo>
                <a:lnTo>
                  <a:pt x="406400" y="266700"/>
                </a:lnTo>
                <a:lnTo>
                  <a:pt x="406400" y="76200"/>
                </a:lnTo>
                <a:lnTo>
                  <a:pt x="101600" y="76200"/>
                </a:lnTo>
                <a:lnTo>
                  <a:pt x="101600" y="266700"/>
                </a:lnTo>
                <a:lnTo>
                  <a:pt x="50800" y="266700"/>
                </a:lnTo>
                <a:lnTo>
                  <a:pt x="50800" y="76200"/>
                </a:lnTo>
                <a:close/>
                <a:moveTo>
                  <a:pt x="0" y="320040"/>
                </a:moveTo>
                <a:cubicBezTo>
                  <a:pt x="0" y="311626"/>
                  <a:pt x="6826" y="304800"/>
                  <a:pt x="15240" y="304800"/>
                </a:cubicBezTo>
                <a:lnTo>
                  <a:pt x="492760" y="304800"/>
                </a:lnTo>
                <a:cubicBezTo>
                  <a:pt x="501174" y="304800"/>
                  <a:pt x="508000" y="311626"/>
                  <a:pt x="508000" y="320040"/>
                </a:cubicBezTo>
                <a:cubicBezTo>
                  <a:pt x="508000" y="353695"/>
                  <a:pt x="480695" y="381000"/>
                  <a:pt x="447040" y="381000"/>
                </a:cubicBezTo>
                <a:lnTo>
                  <a:pt x="60960" y="381000"/>
                </a:lnTo>
                <a:cubicBezTo>
                  <a:pt x="27305" y="381000"/>
                  <a:pt x="0" y="353695"/>
                  <a:pt x="0" y="320040"/>
                </a:cubicBezTo>
                <a:close/>
                <a:moveTo>
                  <a:pt x="223044" y="165894"/>
                </a:moveTo>
                <a:lnTo>
                  <a:pt x="198438" y="190500"/>
                </a:lnTo>
                <a:lnTo>
                  <a:pt x="223044" y="215106"/>
                </a:lnTo>
                <a:cubicBezTo>
                  <a:pt x="230505" y="222567"/>
                  <a:pt x="230505" y="234633"/>
                  <a:pt x="223044" y="242014"/>
                </a:cubicBezTo>
                <a:cubicBezTo>
                  <a:pt x="215583" y="249396"/>
                  <a:pt x="203518" y="249476"/>
                  <a:pt x="196136" y="242014"/>
                </a:cubicBezTo>
                <a:lnTo>
                  <a:pt x="158036" y="203914"/>
                </a:lnTo>
                <a:cubicBezTo>
                  <a:pt x="150574" y="196453"/>
                  <a:pt x="150574" y="184388"/>
                  <a:pt x="158036" y="177006"/>
                </a:cubicBezTo>
                <a:lnTo>
                  <a:pt x="196136" y="138906"/>
                </a:lnTo>
                <a:cubicBezTo>
                  <a:pt x="203597" y="131445"/>
                  <a:pt x="215662" y="131445"/>
                  <a:pt x="223044" y="138906"/>
                </a:cubicBezTo>
                <a:cubicBezTo>
                  <a:pt x="230426" y="146368"/>
                  <a:pt x="230505" y="158432"/>
                  <a:pt x="223044" y="165814"/>
                </a:cubicBezTo>
                <a:close/>
                <a:moveTo>
                  <a:pt x="311944" y="138906"/>
                </a:moveTo>
                <a:lnTo>
                  <a:pt x="350044" y="177006"/>
                </a:lnTo>
                <a:cubicBezTo>
                  <a:pt x="357505" y="184468"/>
                  <a:pt x="357505" y="196533"/>
                  <a:pt x="350044" y="203914"/>
                </a:cubicBezTo>
                <a:lnTo>
                  <a:pt x="311944" y="242014"/>
                </a:lnTo>
                <a:cubicBezTo>
                  <a:pt x="304483" y="249476"/>
                  <a:pt x="292418" y="249476"/>
                  <a:pt x="285036" y="242014"/>
                </a:cubicBezTo>
                <a:cubicBezTo>
                  <a:pt x="277654" y="234553"/>
                  <a:pt x="277574" y="222488"/>
                  <a:pt x="285036" y="215106"/>
                </a:cubicBezTo>
                <a:lnTo>
                  <a:pt x="309642" y="190500"/>
                </a:lnTo>
                <a:lnTo>
                  <a:pt x="285036" y="165894"/>
                </a:lnTo>
                <a:cubicBezTo>
                  <a:pt x="277574" y="158433"/>
                  <a:pt x="277574" y="146368"/>
                  <a:pt x="285036" y="138986"/>
                </a:cubicBezTo>
                <a:cubicBezTo>
                  <a:pt x="292497" y="131604"/>
                  <a:pt x="304562" y="131524"/>
                  <a:pt x="311944" y="138986"/>
                </a:cubicBezTo>
                <a:close/>
              </a:path>
            </a:pathLst>
          </a:custGeom>
          <a:solidFill>
            <a:srgbClr val="3D4E9C"/>
          </a:solidFill>
          <a:ln/>
        </p:spPr>
        <p:txBody>
          <a:bodyPr/>
          <a:lstStyle/>
          <a:p>
            <a:endParaRPr lang="ru-RU"/>
          </a:p>
        </p:txBody>
      </p:sp>
      <p:sp>
        <p:nvSpPr>
          <p:cNvPr id="46" name="Text 17">
            <a:extLst>
              <a:ext uri="{FF2B5EF4-FFF2-40B4-BE49-F238E27FC236}">
                <a16:creationId xmlns:a16="http://schemas.microsoft.com/office/drawing/2014/main" id="{ACEEB771-5549-54A9-AC69-1721445631B7}"/>
              </a:ext>
            </a:extLst>
          </p:cNvPr>
          <p:cNvSpPr/>
          <p:nvPr/>
        </p:nvSpPr>
        <p:spPr>
          <a:xfrm>
            <a:off x="7195088" y="2847463"/>
            <a:ext cx="3492500" cy="101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40000"/>
              </a:lnSpc>
            </a:pPr>
            <a:r>
              <a:rPr lang="en-US" b="1" dirty="0">
                <a:solidFill>
                  <a:srgbClr val="3D4E9C"/>
                </a:solidFill>
                <a:ea typeface="Quattrocento Sans" pitchFamily="34" charset="-122"/>
                <a:cs typeface="Quattrocento Sans" pitchFamily="34" charset="-120"/>
              </a:rPr>
              <a:t>Цифровая грамотность</a:t>
            </a:r>
            <a:endParaRPr lang="en-US" dirty="0">
              <a:solidFill>
                <a:srgbClr val="3D4E9C"/>
              </a:solidFill>
            </a:endParaRPr>
          </a:p>
          <a:p>
            <a:pPr>
              <a:lnSpc>
                <a:spcPct val="140000"/>
              </a:lnSpc>
            </a:pPr>
            <a:r>
              <a:rPr lang="en-US" dirty="0">
                <a:solidFill>
                  <a:srgbClr val="3D4E9C"/>
                </a:solidFill>
                <a:ea typeface="Quattrocento Sans" pitchFamily="34" charset="-122"/>
                <a:cs typeface="Quattrocento Sans" pitchFamily="34" charset="-120"/>
              </a:rPr>
              <a:t>Технологическая грамотность и «цифровая гигиена»</a:t>
            </a:r>
            <a:endParaRPr lang="en-US" dirty="0">
              <a:solidFill>
                <a:srgbClr val="3D4E9C"/>
              </a:solidFill>
            </a:endParaRPr>
          </a:p>
        </p:txBody>
      </p:sp>
      <p:sp>
        <p:nvSpPr>
          <p:cNvPr id="48" name="Shape 19">
            <a:extLst>
              <a:ext uri="{FF2B5EF4-FFF2-40B4-BE49-F238E27FC236}">
                <a16:creationId xmlns:a16="http://schemas.microsoft.com/office/drawing/2014/main" id="{75CE3DFE-3C90-D8D5-32D9-699E1F0E1DB2}"/>
              </a:ext>
            </a:extLst>
          </p:cNvPr>
          <p:cNvSpPr/>
          <p:nvPr/>
        </p:nvSpPr>
        <p:spPr>
          <a:xfrm flipH="1">
            <a:off x="3333091" y="4276256"/>
            <a:ext cx="45719" cy="886757"/>
          </a:xfrm>
          <a:prstGeom prst="rect">
            <a:avLst/>
          </a:prstGeom>
          <a:solidFill>
            <a:srgbClr val="3D4E9C"/>
          </a:solidFill>
          <a:ln/>
        </p:spPr>
        <p:txBody>
          <a:bodyPr/>
          <a:lstStyle/>
          <a:p>
            <a:endParaRPr lang="ru-RU"/>
          </a:p>
        </p:txBody>
      </p:sp>
      <p:sp>
        <p:nvSpPr>
          <p:cNvPr id="49" name="Shape 20">
            <a:extLst>
              <a:ext uri="{FF2B5EF4-FFF2-40B4-BE49-F238E27FC236}">
                <a16:creationId xmlns:a16="http://schemas.microsoft.com/office/drawing/2014/main" id="{A2A28D2D-4E5A-0E5C-BCC7-20180B4E26C8}"/>
              </a:ext>
            </a:extLst>
          </p:cNvPr>
          <p:cNvSpPr/>
          <p:nvPr/>
        </p:nvSpPr>
        <p:spPr>
          <a:xfrm>
            <a:off x="3658210" y="4516434"/>
            <a:ext cx="355600" cy="406400"/>
          </a:xfrm>
          <a:custGeom>
            <a:avLst/>
            <a:gdLst/>
            <a:ahLst/>
            <a:cxnLst/>
            <a:rect l="l" t="t" r="r" b="b"/>
            <a:pathLst>
              <a:path w="355600" h="406400">
                <a:moveTo>
                  <a:pt x="50800" y="25400"/>
                </a:moveTo>
                <a:cubicBezTo>
                  <a:pt x="50800" y="11351"/>
                  <a:pt x="39449" y="0"/>
                  <a:pt x="25400" y="0"/>
                </a:cubicBezTo>
                <a:cubicBezTo>
                  <a:pt x="11351" y="0"/>
                  <a:pt x="0" y="11351"/>
                  <a:pt x="0" y="25400"/>
                </a:cubicBezTo>
                <a:lnTo>
                  <a:pt x="0" y="381000"/>
                </a:lnTo>
                <a:cubicBezTo>
                  <a:pt x="0" y="395049"/>
                  <a:pt x="11351" y="406400"/>
                  <a:pt x="25400" y="406400"/>
                </a:cubicBezTo>
                <a:cubicBezTo>
                  <a:pt x="39449" y="406400"/>
                  <a:pt x="50800" y="395049"/>
                  <a:pt x="50800" y="381000"/>
                </a:cubicBezTo>
                <a:lnTo>
                  <a:pt x="50800" y="284480"/>
                </a:lnTo>
                <a:lnTo>
                  <a:pt x="100568" y="269557"/>
                </a:lnTo>
                <a:cubicBezTo>
                  <a:pt x="133826" y="259556"/>
                  <a:pt x="169704" y="262652"/>
                  <a:pt x="200739" y="278209"/>
                </a:cubicBezTo>
                <a:cubicBezTo>
                  <a:pt x="234633" y="295196"/>
                  <a:pt x="274161" y="297259"/>
                  <a:pt x="309642" y="283924"/>
                </a:cubicBezTo>
                <a:lnTo>
                  <a:pt x="339090" y="272891"/>
                </a:lnTo>
                <a:cubicBezTo>
                  <a:pt x="349012" y="269161"/>
                  <a:pt x="355600" y="259715"/>
                  <a:pt x="355600" y="249079"/>
                </a:cubicBezTo>
                <a:lnTo>
                  <a:pt x="355600" y="52467"/>
                </a:lnTo>
                <a:cubicBezTo>
                  <a:pt x="355600" y="34211"/>
                  <a:pt x="336391" y="22304"/>
                  <a:pt x="320040" y="30480"/>
                </a:cubicBezTo>
                <a:lnTo>
                  <a:pt x="310674" y="35163"/>
                </a:lnTo>
                <a:cubicBezTo>
                  <a:pt x="275034" y="53022"/>
                  <a:pt x="233045" y="53022"/>
                  <a:pt x="197326" y="35163"/>
                </a:cubicBezTo>
                <a:cubicBezTo>
                  <a:pt x="168434" y="20717"/>
                  <a:pt x="135176" y="17859"/>
                  <a:pt x="104299" y="27146"/>
                </a:cubicBezTo>
                <a:lnTo>
                  <a:pt x="50800" y="43180"/>
                </a:lnTo>
                <a:lnTo>
                  <a:pt x="50800" y="25400"/>
                </a:lnTo>
                <a:close/>
              </a:path>
            </a:pathLst>
          </a:custGeom>
          <a:solidFill>
            <a:srgbClr val="3D4E9C"/>
          </a:solidFill>
          <a:ln/>
        </p:spPr>
        <p:txBody>
          <a:bodyPr/>
          <a:lstStyle/>
          <a:p>
            <a:endParaRPr lang="ru-RU"/>
          </a:p>
        </p:txBody>
      </p:sp>
      <p:sp>
        <p:nvSpPr>
          <p:cNvPr id="50" name="Text 21">
            <a:extLst>
              <a:ext uri="{FF2B5EF4-FFF2-40B4-BE49-F238E27FC236}">
                <a16:creationId xmlns:a16="http://schemas.microsoft.com/office/drawing/2014/main" id="{4B906D25-66E8-FDB7-63AA-105D3FA44308}"/>
              </a:ext>
            </a:extLst>
          </p:cNvPr>
          <p:cNvSpPr/>
          <p:nvPr/>
        </p:nvSpPr>
        <p:spPr>
          <a:xfrm>
            <a:off x="4191610" y="4211634"/>
            <a:ext cx="6475110" cy="101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40000"/>
              </a:lnSpc>
            </a:pPr>
            <a:r>
              <a:rPr lang="en-US" b="1" dirty="0">
                <a:solidFill>
                  <a:srgbClr val="3D4E9C"/>
                </a:solidFill>
                <a:ea typeface="Quattrocento Sans" pitchFamily="34" charset="-122"/>
                <a:cs typeface="Quattrocento Sans" pitchFamily="34" charset="-120"/>
              </a:rPr>
              <a:t>Патриотизм и мотивация</a:t>
            </a:r>
            <a:endParaRPr lang="en-US" dirty="0">
              <a:solidFill>
                <a:srgbClr val="3D4E9C"/>
              </a:solidFill>
            </a:endParaRPr>
          </a:p>
          <a:p>
            <a:pPr>
              <a:lnSpc>
                <a:spcPct val="140000"/>
              </a:lnSpc>
            </a:pPr>
            <a:r>
              <a:rPr lang="en-US" dirty="0" err="1">
                <a:solidFill>
                  <a:srgbClr val="3D4E9C"/>
                </a:solidFill>
                <a:ea typeface="Quattrocento Sans" pitchFamily="34" charset="-122"/>
                <a:cs typeface="Quattrocento Sans" pitchFamily="34" charset="-120"/>
              </a:rPr>
              <a:t>Созд</a:t>
            </a:r>
            <a:r>
              <a:rPr lang="ru-RU" dirty="0" err="1">
                <a:solidFill>
                  <a:srgbClr val="3D4E9C"/>
                </a:solidFill>
                <a:ea typeface="Quattrocento Sans" pitchFamily="34" charset="-122"/>
                <a:cs typeface="Quattrocento Sans" pitchFamily="34" charset="-120"/>
              </a:rPr>
              <a:t>ание</a:t>
            </a:r>
            <a:r>
              <a:rPr lang="en-US" dirty="0">
                <a:solidFill>
                  <a:srgbClr val="3D4E9C"/>
                </a:solidFill>
                <a:ea typeface="Quattrocento Sans" pitchFamily="34" charset="-122"/>
                <a:cs typeface="Quattrocento Sans" pitchFamily="34" charset="-120"/>
              </a:rPr>
              <a:t> и </a:t>
            </a:r>
            <a:r>
              <a:rPr lang="en-US" dirty="0" err="1">
                <a:solidFill>
                  <a:srgbClr val="3D4E9C"/>
                </a:solidFill>
                <a:ea typeface="Quattrocento Sans" pitchFamily="34" charset="-122"/>
                <a:cs typeface="Quattrocento Sans" pitchFamily="34" charset="-120"/>
              </a:rPr>
              <a:t>внедр</a:t>
            </a:r>
            <a:r>
              <a:rPr lang="ru-RU" dirty="0" err="1">
                <a:solidFill>
                  <a:srgbClr val="3D4E9C"/>
                </a:solidFill>
                <a:ea typeface="Quattrocento Sans" pitchFamily="34" charset="-122"/>
                <a:cs typeface="Quattrocento Sans" pitchFamily="34" charset="-120"/>
              </a:rPr>
              <a:t>ение</a:t>
            </a:r>
            <a:r>
              <a:rPr lang="en-US" dirty="0">
                <a:solidFill>
                  <a:srgbClr val="3D4E9C"/>
                </a:solidFill>
                <a:ea typeface="Quattrocento Sans" pitchFamily="34" charset="-122"/>
                <a:cs typeface="Quattrocento Sans" pitchFamily="34" charset="-120"/>
              </a:rPr>
              <a:t> </a:t>
            </a:r>
            <a:r>
              <a:rPr lang="en-US" dirty="0" err="1">
                <a:solidFill>
                  <a:srgbClr val="3D4E9C"/>
                </a:solidFill>
                <a:ea typeface="Quattrocento Sans" pitchFamily="34" charset="-122"/>
                <a:cs typeface="Quattrocento Sans" pitchFamily="34" charset="-120"/>
              </a:rPr>
              <a:t>инноваци</a:t>
            </a:r>
            <a:r>
              <a:rPr lang="ru-RU" dirty="0">
                <a:solidFill>
                  <a:srgbClr val="3D4E9C"/>
                </a:solidFill>
                <a:ea typeface="Quattrocento Sans" pitchFamily="34" charset="-122"/>
                <a:cs typeface="Quattrocento Sans" pitchFamily="34" charset="-120"/>
              </a:rPr>
              <a:t>й</a:t>
            </a:r>
            <a:r>
              <a:rPr lang="en-US" dirty="0">
                <a:solidFill>
                  <a:srgbClr val="3D4E9C"/>
                </a:solidFill>
                <a:ea typeface="Quattrocento Sans" pitchFamily="34" charset="-122"/>
                <a:cs typeface="Quattrocento Sans" pitchFamily="34" charset="-120"/>
              </a:rPr>
              <a:t> для национальной безопасности</a:t>
            </a:r>
            <a:endParaRPr lang="en-US" dirty="0">
              <a:solidFill>
                <a:srgbClr val="3D4E9C"/>
              </a:solidFill>
            </a:endParaRPr>
          </a:p>
        </p:txBody>
      </p:sp>
      <p:sp>
        <p:nvSpPr>
          <p:cNvPr id="51" name="Text 22">
            <a:extLst>
              <a:ext uri="{FF2B5EF4-FFF2-40B4-BE49-F238E27FC236}">
                <a16:creationId xmlns:a16="http://schemas.microsoft.com/office/drawing/2014/main" id="{61FC62FD-E14F-9CA7-4E08-BDEE42113380}"/>
              </a:ext>
            </a:extLst>
          </p:cNvPr>
          <p:cNvSpPr/>
          <p:nvPr/>
        </p:nvSpPr>
        <p:spPr>
          <a:xfrm>
            <a:off x="714977" y="5517881"/>
            <a:ext cx="12230099" cy="355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3D4E9C"/>
                </a:solidFill>
                <a:ea typeface="Quattrocento Sans" pitchFamily="34" charset="-122"/>
                <a:cs typeface="Quattrocento Sans" pitchFamily="34" charset="-120"/>
              </a:rPr>
              <a:t>МИЕН-предметы — это база, на которой строятся все </a:t>
            </a:r>
            <a:r>
              <a:rPr lang="en-US" sz="1400" dirty="0" err="1">
                <a:solidFill>
                  <a:srgbClr val="3D4E9C"/>
                </a:solidFill>
                <a:ea typeface="Quattrocento Sans" pitchFamily="34" charset="-122"/>
                <a:cs typeface="Quattrocento Sans" pitchFamily="34" charset="-120"/>
              </a:rPr>
              <a:t>современные</a:t>
            </a:r>
            <a:r>
              <a:rPr lang="en-US" sz="1400" dirty="0">
                <a:solidFill>
                  <a:srgbClr val="3D4E9C"/>
                </a:solidFill>
                <a:ea typeface="Quattrocento Sans" pitchFamily="34" charset="-122"/>
                <a:cs typeface="Quattrocento Sans" pitchFamily="34" charset="-120"/>
              </a:rPr>
              <a:t> </a:t>
            </a:r>
            <a:r>
              <a:rPr lang="en-US" sz="1400" dirty="0" err="1">
                <a:solidFill>
                  <a:srgbClr val="3D4E9C"/>
                </a:solidFill>
                <a:ea typeface="Quattrocento Sans" pitchFamily="34" charset="-122"/>
                <a:cs typeface="Quattrocento Sans" pitchFamily="34" charset="-120"/>
              </a:rPr>
              <a:t>технологии</a:t>
            </a:r>
            <a:endParaRPr lang="en-US" sz="1400" dirty="0">
              <a:solidFill>
                <a:srgbClr val="3D4E9C"/>
              </a:solidFill>
            </a:endParaRPr>
          </a:p>
        </p:txBody>
      </p:sp>
      <p:sp>
        <p:nvSpPr>
          <p:cNvPr id="52" name="Shape 23">
            <a:extLst>
              <a:ext uri="{FF2B5EF4-FFF2-40B4-BE49-F238E27FC236}">
                <a16:creationId xmlns:a16="http://schemas.microsoft.com/office/drawing/2014/main" id="{754CFA1B-D1E0-9F32-4C42-744AEBA89107}"/>
              </a:ext>
            </a:extLst>
          </p:cNvPr>
          <p:cNvSpPr/>
          <p:nvPr/>
        </p:nvSpPr>
        <p:spPr>
          <a:xfrm>
            <a:off x="171451" y="5350754"/>
            <a:ext cx="11763375" cy="457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txBody>
          <a:bodyPr/>
          <a:lstStyle/>
          <a:p>
            <a:endParaRPr lang="ru-RU"/>
          </a:p>
        </p:txBody>
      </p:sp>
      <p:pic>
        <p:nvPicPr>
          <p:cNvPr id="4" name="Рисунок 3" descr="Закрепить со сплошной заливкой">
            <a:extLst>
              <a:ext uri="{FF2B5EF4-FFF2-40B4-BE49-F238E27FC236}">
                <a16:creationId xmlns:a16="http://schemas.microsoft.com/office/drawing/2014/main" id="{CDC57ECF-FEFD-8C4C-4577-ED37B30F515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33448" y="5463967"/>
            <a:ext cx="387264" cy="38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771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10710334" y="6434667"/>
            <a:ext cx="1388533" cy="3362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5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FF31DF4A-F525-45FC-F570-BFE97BD16B45}"/>
              </a:ext>
            </a:extLst>
          </p:cNvPr>
          <p:cNvSpPr/>
          <p:nvPr/>
        </p:nvSpPr>
        <p:spPr>
          <a:xfrm>
            <a:off x="8013165" y="5225225"/>
            <a:ext cx="3910434" cy="147336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9704B99A-12EE-5A9E-8623-93BFC5069D0C}"/>
              </a:ext>
            </a:extLst>
          </p:cNvPr>
          <p:cNvSpPr/>
          <p:nvPr/>
        </p:nvSpPr>
        <p:spPr>
          <a:xfrm>
            <a:off x="3834176" y="5225225"/>
            <a:ext cx="3910434" cy="147336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92ED4F54-AFBC-4498-A8E7-41384164ED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89" y="6233386"/>
            <a:ext cx="1147426" cy="369328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002B1B0D-2FBA-4B25-A80B-48A9900681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020" y="1646648"/>
            <a:ext cx="2957488" cy="4115015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4BE0C052-ABA5-4A03-BCF1-79DB978522DF}"/>
              </a:ext>
            </a:extLst>
          </p:cNvPr>
          <p:cNvSpPr txBox="1"/>
          <p:nvPr/>
        </p:nvSpPr>
        <p:spPr>
          <a:xfrm>
            <a:off x="3824004" y="2212040"/>
            <a:ext cx="7973715" cy="2723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ru-RU" sz="2800" kern="0" dirty="0">
                <a:solidFill>
                  <a:srgbClr val="0D4798"/>
                </a:solidFill>
              </a:rPr>
              <a:t>Задачи комплексного плана:</a:t>
            </a:r>
          </a:p>
          <a:p>
            <a:pPr indent="-342900">
              <a:buFont typeface="+mj-lt"/>
              <a:buAutoNum type="arabicPeriod"/>
              <a:defRPr/>
            </a:pPr>
            <a:endParaRPr lang="ru-RU" sz="800" kern="0" dirty="0">
              <a:solidFill>
                <a:srgbClr val="0D4798"/>
              </a:solidFill>
            </a:endParaRPr>
          </a:p>
          <a:p>
            <a:pPr indent="-342900">
              <a:spcBef>
                <a:spcPts val="600"/>
              </a:spcBef>
              <a:buFont typeface="+mj-lt"/>
              <a:buAutoNum type="arabicPeriod"/>
              <a:defRPr/>
            </a:pPr>
            <a:r>
              <a:rPr lang="ru-RU" sz="2000" b="1" kern="0" dirty="0">
                <a:solidFill>
                  <a:srgbClr val="0D4798"/>
                </a:solidFill>
                <a:cs typeface="Akrobat" panose="020B0604020202020204" charset="0"/>
              </a:rPr>
              <a:t>Повышение качества преподавания </a:t>
            </a:r>
            <a:r>
              <a:rPr lang="ru-RU" sz="2000" kern="0" dirty="0">
                <a:solidFill>
                  <a:srgbClr val="0D4798"/>
                </a:solidFill>
                <a:cs typeface="Akrobat" panose="020B0604020202020204" charset="0"/>
              </a:rPr>
              <a:t>математики </a:t>
            </a:r>
            <a:br>
              <a:rPr lang="ru-RU" sz="2000" kern="0" dirty="0">
                <a:solidFill>
                  <a:srgbClr val="0D4798"/>
                </a:solidFill>
                <a:cs typeface="Akrobat" panose="020B0604020202020204" charset="0"/>
              </a:rPr>
            </a:br>
            <a:r>
              <a:rPr lang="ru-RU" sz="2000" kern="0" dirty="0">
                <a:solidFill>
                  <a:srgbClr val="0D4798"/>
                </a:solidFill>
                <a:cs typeface="Akrobat" panose="020B0604020202020204" charset="0"/>
              </a:rPr>
              <a:t>и естественно-научных предметов; </a:t>
            </a:r>
          </a:p>
          <a:p>
            <a:pPr indent="-342900">
              <a:spcBef>
                <a:spcPts val="600"/>
              </a:spcBef>
              <a:buFont typeface="+mj-lt"/>
              <a:buAutoNum type="arabicPeriod"/>
              <a:defRPr/>
            </a:pPr>
            <a:r>
              <a:rPr lang="ru-RU" sz="2000" b="1" kern="0" dirty="0">
                <a:solidFill>
                  <a:srgbClr val="0D4798"/>
                </a:solidFill>
                <a:cs typeface="Akrobat" panose="020B0604020202020204" charset="0"/>
              </a:rPr>
              <a:t>Повышение качества подготовки учителей </a:t>
            </a:r>
            <a:r>
              <a:rPr lang="ru-RU" sz="2000" kern="0" dirty="0">
                <a:solidFill>
                  <a:srgbClr val="0D4798"/>
                </a:solidFill>
                <a:cs typeface="Akrobat" panose="020B0604020202020204" charset="0"/>
              </a:rPr>
              <a:t>математики </a:t>
            </a:r>
            <a:br>
              <a:rPr lang="ru-RU" sz="2000" kern="0" dirty="0">
                <a:solidFill>
                  <a:srgbClr val="0D4798"/>
                </a:solidFill>
                <a:cs typeface="Akrobat" panose="020B0604020202020204" charset="0"/>
              </a:rPr>
            </a:br>
            <a:r>
              <a:rPr lang="ru-RU" sz="2000" kern="0" dirty="0">
                <a:solidFill>
                  <a:srgbClr val="0D4798"/>
                </a:solidFill>
                <a:cs typeface="Akrobat" panose="020B0604020202020204" charset="0"/>
              </a:rPr>
              <a:t>и естественно-научных предметов;</a:t>
            </a:r>
          </a:p>
          <a:p>
            <a:pPr indent="-342900">
              <a:spcBef>
                <a:spcPts val="600"/>
              </a:spcBef>
              <a:buFont typeface="+mj-lt"/>
              <a:buAutoNum type="arabicPeriod"/>
              <a:defRPr/>
            </a:pPr>
            <a:r>
              <a:rPr lang="ru-RU" sz="2000" b="1" kern="0" dirty="0">
                <a:solidFill>
                  <a:srgbClr val="0D4798"/>
                </a:solidFill>
                <a:cs typeface="Akrobat" panose="020B0604020202020204" charset="0"/>
              </a:rPr>
              <a:t>Устранение дефицита учителей </a:t>
            </a:r>
            <a:r>
              <a:rPr lang="ru-RU" sz="2000" kern="0" dirty="0">
                <a:solidFill>
                  <a:srgbClr val="0D4798"/>
                </a:solidFill>
                <a:cs typeface="Akrobat" panose="020B0604020202020204" charset="0"/>
              </a:rPr>
              <a:t>математики и естественно-научных предметов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2B1CBDD-02B0-4262-99F7-DB57ED5F0012}"/>
              </a:ext>
            </a:extLst>
          </p:cNvPr>
          <p:cNvSpPr txBox="1"/>
          <p:nvPr/>
        </p:nvSpPr>
        <p:spPr>
          <a:xfrm>
            <a:off x="3763991" y="1220755"/>
            <a:ext cx="781616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200" b="1" kern="0" dirty="0">
                <a:solidFill>
                  <a:srgbClr val="0D4798"/>
                </a:solidFill>
                <a:cs typeface="Akrobat" panose="020B0604020202020204" charset="0"/>
              </a:rPr>
              <a:t>Стратегическая цель – </a:t>
            </a:r>
            <a:r>
              <a:rPr lang="ru-RU" sz="3200" kern="0" dirty="0">
                <a:solidFill>
                  <a:srgbClr val="0D4798"/>
                </a:solidFill>
                <a:cs typeface="Akrobat" panose="020B0604020202020204" charset="0"/>
              </a:rPr>
              <a:t>обеспечение технологического суверенитета России.</a:t>
            </a:r>
          </a:p>
        </p:txBody>
      </p:sp>
      <p:sp>
        <p:nvSpPr>
          <p:cNvPr id="55" name="Заголовок 1">
            <a:extLst>
              <a:ext uri="{FF2B5EF4-FFF2-40B4-BE49-F238E27FC236}">
                <a16:creationId xmlns:a16="http://schemas.microsoft.com/office/drawing/2014/main" id="{ABF2DC8B-918C-4C1E-8C90-4259296BC05B}"/>
              </a:ext>
            </a:extLst>
          </p:cNvPr>
          <p:cNvSpPr txBox="1">
            <a:spLocks/>
          </p:cNvSpPr>
          <p:nvPr/>
        </p:nvSpPr>
        <p:spPr>
          <a:xfrm>
            <a:off x="145720" y="48607"/>
            <a:ext cx="11651999" cy="1172148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80000">
              <a:lnSpc>
                <a:spcPct val="100000"/>
              </a:lnSpc>
            </a:pPr>
            <a:r>
              <a:rPr lang="ru-RU" sz="2400" b="1" kern="0" dirty="0">
                <a:solidFill>
                  <a:srgbClr val="0D4798"/>
                </a:solidFill>
                <a:latin typeface="+mn-lt"/>
                <a:ea typeface="+mn-ea"/>
                <a:cs typeface="+mn-cs"/>
              </a:rPr>
              <a:t>КОМПЛЕКСНЫЙ ПЛАН</a:t>
            </a:r>
            <a:br>
              <a:rPr lang="ru-RU" sz="2400" b="1" kern="0" dirty="0">
                <a:solidFill>
                  <a:srgbClr val="0D4798"/>
                </a:solidFill>
                <a:latin typeface="+mn-lt"/>
                <a:ea typeface="+mn-ea"/>
                <a:cs typeface="+mn-cs"/>
              </a:rPr>
            </a:br>
            <a:r>
              <a:rPr lang="ru-RU" sz="2400" b="1" kern="0" dirty="0">
                <a:solidFill>
                  <a:srgbClr val="0D4798"/>
                </a:solidFill>
                <a:latin typeface="+mn-lt"/>
                <a:ea typeface="+mn-ea"/>
                <a:cs typeface="+mn-cs"/>
              </a:rPr>
              <a:t>мероприятий по повышению качества математического и естественно-научного образования на период до 2030 года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167" y="5321098"/>
            <a:ext cx="1281616" cy="128161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51741" y="5321098"/>
            <a:ext cx="1281616" cy="1281616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5367483" y="5321098"/>
            <a:ext cx="232843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400" b="1" dirty="0">
                <a:solidFill>
                  <a:schemeClr val="bg1"/>
                </a:solidFill>
              </a:rPr>
              <a:t>Федеральный комплексный план. Распоряжение Правительства РФ </a:t>
            </a:r>
          </a:p>
          <a:p>
            <a:pPr fontAlgn="base"/>
            <a:r>
              <a:rPr lang="ru-RU" sz="1400" b="1" dirty="0">
                <a:solidFill>
                  <a:schemeClr val="bg1"/>
                </a:solidFill>
              </a:rPr>
              <a:t>№3333-Р от 19 ноября 2024 года 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98BF9FE-97E8-F6A0-F5F7-6D3A1DBBF4C7}"/>
              </a:ext>
            </a:extLst>
          </p:cNvPr>
          <p:cNvSpPr/>
          <p:nvPr/>
        </p:nvSpPr>
        <p:spPr>
          <a:xfrm>
            <a:off x="9595164" y="5321098"/>
            <a:ext cx="232843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400" b="1" dirty="0">
                <a:solidFill>
                  <a:schemeClr val="bg1"/>
                </a:solidFill>
              </a:rPr>
              <a:t>Региональный комплексный план.</a:t>
            </a:r>
          </a:p>
          <a:p>
            <a:pPr fontAlgn="base"/>
            <a:r>
              <a:rPr lang="ru-RU" sz="1400" b="1" dirty="0">
                <a:solidFill>
                  <a:schemeClr val="bg1"/>
                </a:solidFill>
              </a:rPr>
              <a:t>Приказ министерство образования и науки Тамбовской области </a:t>
            </a:r>
          </a:p>
          <a:p>
            <a:pPr fontAlgn="base"/>
            <a:r>
              <a:rPr lang="ru-RU" sz="1400" b="1" dirty="0">
                <a:solidFill>
                  <a:schemeClr val="bg1"/>
                </a:solidFill>
              </a:rPr>
              <a:t>№1254 от 30 мая 2025 года 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003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51287" y="361363"/>
            <a:ext cx="8790186" cy="5373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208"/>
              </a:lnSpc>
            </a:pPr>
            <a:r>
              <a:rPr lang="ru-RU" sz="3200" b="1" dirty="0">
                <a:solidFill>
                  <a:srgbClr val="3D4E9C"/>
                </a:solidFill>
                <a:latin typeface="Calibri" panose="020F0502020204030204" pitchFamily="34" charset="0"/>
                <a:ea typeface="Crimson Pro Semi Bold" pitchFamily="34" charset="-122"/>
                <a:cs typeface="Calibri" panose="020F0502020204030204" pitchFamily="34" charset="0"/>
              </a:rPr>
              <a:t>Основные показатели Комплексного плана:</a:t>
            </a:r>
            <a:endParaRPr lang="en-US" sz="3200" b="1" dirty="0">
              <a:solidFill>
                <a:srgbClr val="3D4E9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1626DBC5-268D-4A36-8BCB-8E91F0769E49}"/>
              </a:ext>
            </a:extLst>
          </p:cNvPr>
          <p:cNvCxnSpPr/>
          <p:nvPr/>
        </p:nvCxnSpPr>
        <p:spPr>
          <a:xfrm>
            <a:off x="171451" y="6013081"/>
            <a:ext cx="1176337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92ED4F54-AFBC-4498-A8E7-41384164ED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89" y="6233386"/>
            <a:ext cx="1147426" cy="369328"/>
          </a:xfrm>
          <a:prstGeom prst="rect">
            <a:avLst/>
          </a:prstGeom>
        </p:spPr>
      </p:pic>
      <p:sp>
        <p:nvSpPr>
          <p:cNvPr id="29" name="Подзаголовок 2">
            <a:extLst>
              <a:ext uri="{FF2B5EF4-FFF2-40B4-BE49-F238E27FC236}">
                <a16:creationId xmlns:a16="http://schemas.microsoft.com/office/drawing/2014/main" id="{FDDDDCC9-A3F6-4207-B260-56AE02144B80}"/>
              </a:ext>
            </a:extLst>
          </p:cNvPr>
          <p:cNvSpPr txBox="1">
            <a:spLocks/>
          </p:cNvSpPr>
          <p:nvPr/>
        </p:nvSpPr>
        <p:spPr>
          <a:xfrm>
            <a:off x="1579731" y="6233386"/>
            <a:ext cx="4368520" cy="5121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50000"/>
              </a:lnSpc>
            </a:pPr>
            <a:r>
              <a:rPr lang="ru-RU" sz="1400" dirty="0">
                <a:solidFill>
                  <a:srgbClr val="3D4E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Тамбовский областной институт</a:t>
            </a:r>
          </a:p>
          <a:p>
            <a:pPr algn="l">
              <a:lnSpc>
                <a:spcPct val="50000"/>
              </a:lnSpc>
            </a:pPr>
            <a:r>
              <a:rPr lang="ru-RU" sz="1400" dirty="0">
                <a:solidFill>
                  <a:srgbClr val="3D4E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повышения квалификации работников образования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0710334" y="6434667"/>
            <a:ext cx="1388533" cy="3362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5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 2"/>
          <p:cNvSpPr/>
          <p:nvPr/>
        </p:nvSpPr>
        <p:spPr>
          <a:xfrm>
            <a:off x="368653" y="5222250"/>
            <a:ext cx="3250241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00" b="1" dirty="0">
                <a:solidFill>
                  <a:srgbClr val="3D4E9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Правила </a:t>
            </a:r>
            <a:r>
              <a:rPr lang="en-US" sz="2200" b="1" dirty="0" err="1">
                <a:solidFill>
                  <a:srgbClr val="3D4E9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оценки</a:t>
            </a:r>
            <a:r>
              <a:rPr lang="en-US" sz="2200" b="1" dirty="0">
                <a:solidFill>
                  <a:srgbClr val="3D4E9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</a:t>
            </a:r>
            <a:endParaRPr lang="ru-RU" sz="2200" b="1" dirty="0" smtClean="0">
              <a:solidFill>
                <a:srgbClr val="3D4E9C"/>
              </a:solidFill>
              <a:latin typeface="Liter" pitchFamily="34" charset="0"/>
              <a:ea typeface="Liter" pitchFamily="34" charset="-122"/>
              <a:cs typeface="Liter" pitchFamily="34" charset="-120"/>
            </a:endParaRPr>
          </a:p>
          <a:p>
            <a:pPr>
              <a:lnSpc>
                <a:spcPct val="100000"/>
              </a:lnSpc>
            </a:pPr>
            <a:r>
              <a:rPr lang="en-US" sz="2200" b="1" dirty="0" err="1" smtClean="0">
                <a:solidFill>
                  <a:srgbClr val="3D4E9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региона</a:t>
            </a:r>
            <a:endParaRPr lang="en-US" sz="1600" dirty="0">
              <a:solidFill>
                <a:srgbClr val="3D4E9C"/>
              </a:solidFill>
            </a:endParaRPr>
          </a:p>
        </p:txBody>
      </p:sp>
      <p:sp>
        <p:nvSpPr>
          <p:cNvPr id="33" name="Shape 3"/>
          <p:cNvSpPr/>
          <p:nvPr/>
        </p:nvSpPr>
        <p:spPr>
          <a:xfrm>
            <a:off x="3341326" y="4963615"/>
            <a:ext cx="277568" cy="277568"/>
          </a:xfrm>
          <a:prstGeom prst="ellipse">
            <a:avLst/>
          </a:prstGeom>
          <a:solidFill>
            <a:srgbClr val="FFC000"/>
          </a:solidFill>
          <a:ln/>
        </p:spPr>
        <p:txBody>
          <a:bodyPr/>
          <a:lstStyle/>
          <a:p>
            <a:endParaRPr lang="ru-RU"/>
          </a:p>
        </p:txBody>
      </p:sp>
      <p:sp>
        <p:nvSpPr>
          <p:cNvPr id="34" name="Text 4"/>
          <p:cNvSpPr/>
          <p:nvPr/>
        </p:nvSpPr>
        <p:spPr>
          <a:xfrm>
            <a:off x="3747727" y="4863168"/>
            <a:ext cx="7874000" cy="44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00" dirty="0">
                <a:solidFill>
                  <a:srgbClr val="3D4E9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Зеленая зона — только при условии, что </a:t>
            </a:r>
            <a:r>
              <a:rPr lang="en-US" sz="1100" b="1" dirty="0">
                <a:solidFill>
                  <a:srgbClr val="3D4E9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ЦП1, ЦП2, ЦП6</a:t>
            </a:r>
            <a:r>
              <a:rPr lang="en-US" sz="1100" dirty="0">
                <a:solidFill>
                  <a:srgbClr val="3D4E9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в зеленой зоне</a:t>
            </a:r>
            <a:endParaRPr lang="en-US" sz="1050" dirty="0">
              <a:solidFill>
                <a:srgbClr val="3D4E9C"/>
              </a:solidFill>
            </a:endParaRPr>
          </a:p>
        </p:txBody>
      </p:sp>
      <p:sp>
        <p:nvSpPr>
          <p:cNvPr id="35" name="Shape 5"/>
          <p:cNvSpPr/>
          <p:nvPr/>
        </p:nvSpPr>
        <p:spPr>
          <a:xfrm>
            <a:off x="3341326" y="5308824"/>
            <a:ext cx="277568" cy="277568"/>
          </a:xfrm>
          <a:prstGeom prst="ellipse">
            <a:avLst/>
          </a:prstGeom>
          <a:solidFill>
            <a:srgbClr val="FFC000"/>
          </a:solidFill>
          <a:ln/>
        </p:spPr>
        <p:txBody>
          <a:bodyPr/>
          <a:lstStyle/>
          <a:p>
            <a:endParaRPr lang="ru-RU"/>
          </a:p>
        </p:txBody>
      </p:sp>
      <p:sp>
        <p:nvSpPr>
          <p:cNvPr id="36" name="Text 6"/>
          <p:cNvSpPr/>
          <p:nvPr/>
        </p:nvSpPr>
        <p:spPr>
          <a:xfrm>
            <a:off x="3747727" y="5203760"/>
            <a:ext cx="7874000" cy="44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00" dirty="0">
                <a:solidFill>
                  <a:srgbClr val="3D4E9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Если </a:t>
            </a:r>
            <a:r>
              <a:rPr lang="en-US" sz="1100" b="1" dirty="0">
                <a:solidFill>
                  <a:srgbClr val="3D4E9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ЦП1 и ЦП2</a:t>
            </a:r>
            <a:r>
              <a:rPr lang="en-US" sz="1100" dirty="0">
                <a:solidFill>
                  <a:srgbClr val="3D4E9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в красной зоне — итоговый показатель красный</a:t>
            </a:r>
            <a:endParaRPr lang="en-US" sz="1050" dirty="0">
              <a:solidFill>
                <a:srgbClr val="3D4E9C"/>
              </a:solidFill>
            </a:endParaRPr>
          </a:p>
        </p:txBody>
      </p:sp>
      <p:sp>
        <p:nvSpPr>
          <p:cNvPr id="37" name="Shape 7"/>
          <p:cNvSpPr/>
          <p:nvPr/>
        </p:nvSpPr>
        <p:spPr>
          <a:xfrm>
            <a:off x="3341326" y="5654034"/>
            <a:ext cx="277568" cy="277568"/>
          </a:xfrm>
          <a:prstGeom prst="ellipse">
            <a:avLst/>
          </a:prstGeom>
          <a:solidFill>
            <a:srgbClr val="FFC000"/>
          </a:solidFill>
          <a:ln/>
        </p:spPr>
        <p:txBody>
          <a:bodyPr/>
          <a:lstStyle/>
          <a:p>
            <a:endParaRPr lang="ru-RU"/>
          </a:p>
        </p:txBody>
      </p:sp>
      <p:sp>
        <p:nvSpPr>
          <p:cNvPr id="38" name="Text 8"/>
          <p:cNvSpPr/>
          <p:nvPr/>
        </p:nvSpPr>
        <p:spPr>
          <a:xfrm>
            <a:off x="3747727" y="5553585"/>
            <a:ext cx="7874000" cy="44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00" dirty="0">
                <a:solidFill>
                  <a:srgbClr val="3D4E9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Если хотя бы один целевой показатель в красной зоне — регион </a:t>
            </a:r>
            <a:r>
              <a:rPr lang="en-US" sz="1100" b="1" dirty="0">
                <a:solidFill>
                  <a:srgbClr val="3D4E9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не может быть в зеленой</a:t>
            </a:r>
            <a:endParaRPr lang="en-US" sz="1050" dirty="0">
              <a:solidFill>
                <a:srgbClr val="3D4E9C"/>
              </a:solidFill>
            </a:endParaRPr>
          </a:p>
        </p:txBody>
      </p:sp>
      <p:sp>
        <p:nvSpPr>
          <p:cNvPr id="49" name="Shape 15"/>
          <p:cNvSpPr/>
          <p:nvPr/>
        </p:nvSpPr>
        <p:spPr>
          <a:xfrm>
            <a:off x="3238523" y="4920107"/>
            <a:ext cx="48562" cy="1042190"/>
          </a:xfrm>
          <a:prstGeom prst="rect">
            <a:avLst/>
          </a:prstGeom>
          <a:solidFill>
            <a:srgbClr val="3D4E9C"/>
          </a:solidFill>
          <a:ln/>
        </p:spPr>
        <p:txBody>
          <a:bodyPr/>
          <a:lstStyle/>
          <a:p>
            <a:endParaRPr lang="ru-RU"/>
          </a:p>
        </p:txBody>
      </p:sp>
      <p:grpSp>
        <p:nvGrpSpPr>
          <p:cNvPr id="52" name="Группа 51"/>
          <p:cNvGrpSpPr/>
          <p:nvPr/>
        </p:nvGrpSpPr>
        <p:grpSpPr>
          <a:xfrm>
            <a:off x="213110" y="955142"/>
            <a:ext cx="7743486" cy="568364"/>
            <a:chOff x="336202" y="955142"/>
            <a:chExt cx="7743486" cy="568364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336202" y="955142"/>
              <a:ext cx="7743486" cy="568364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6003925"/>
              <a:r>
                <a:rPr lang="ru-RU" sz="1600" b="1" dirty="0">
                  <a:solidFill>
                    <a:srgbClr val="3D4E9C"/>
                  </a:solidFill>
                </a:rPr>
                <a:t>ОО1</a:t>
              </a:r>
              <a:endParaRPr lang="en-US" sz="1600" b="1" dirty="0">
                <a:solidFill>
                  <a:srgbClr val="3D4E9C"/>
                </a:solidFill>
                <a:latin typeface="QuattrocentoSans" charset="0"/>
                <a:ea typeface="QuattrocentoSans" charset="0"/>
                <a:cs typeface="QuattrocentoSans" charset="0"/>
              </a:endParaRPr>
            </a:p>
          </p:txBody>
        </p:sp>
        <p:sp>
          <p:nvSpPr>
            <p:cNvPr id="50" name="Скругленный прямоугольник 49"/>
            <p:cNvSpPr/>
            <p:nvPr/>
          </p:nvSpPr>
          <p:spPr>
            <a:xfrm>
              <a:off x="336202" y="955142"/>
              <a:ext cx="5959823" cy="568364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431925"/>
              <a:r>
                <a:rPr lang="ru-RU" sz="1600" b="1" dirty="0">
                  <a:solidFill>
                    <a:srgbClr val="3D4E9C"/>
                  </a:solidFill>
                </a:rPr>
                <a:t>Углубленное изучение математики, информатики, физики, химии и биологии </a:t>
              </a:r>
              <a:endParaRPr lang="en-US" sz="1600" b="1" dirty="0">
                <a:solidFill>
                  <a:srgbClr val="3D4E9C"/>
                </a:solidFill>
                <a:latin typeface="QuattrocentoSans" charset="0"/>
                <a:ea typeface="QuattrocentoSans" charset="0"/>
                <a:cs typeface="QuattrocentoSans" charset="0"/>
              </a:endParaRPr>
            </a:p>
          </p:txBody>
        </p:sp>
        <p:sp>
          <p:nvSpPr>
            <p:cNvPr id="51" name="Скругленный прямоугольник 50"/>
            <p:cNvSpPr/>
            <p:nvPr/>
          </p:nvSpPr>
          <p:spPr>
            <a:xfrm>
              <a:off x="336202" y="955142"/>
              <a:ext cx="1435448" cy="568364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ЦП</a:t>
              </a:r>
              <a:r>
                <a:rPr lang="ru-RU" sz="1600" dirty="0"/>
                <a:t> 1</a:t>
              </a:r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213110" y="1617703"/>
            <a:ext cx="7743486" cy="568364"/>
            <a:chOff x="336202" y="955142"/>
            <a:chExt cx="7743486" cy="568364"/>
          </a:xfrm>
        </p:grpSpPr>
        <p:sp>
          <p:nvSpPr>
            <p:cNvPr id="54" name="Скругленный прямоугольник 53"/>
            <p:cNvSpPr/>
            <p:nvPr/>
          </p:nvSpPr>
          <p:spPr>
            <a:xfrm>
              <a:off x="336202" y="955142"/>
              <a:ext cx="7743486" cy="568364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6003925"/>
              <a:r>
                <a:rPr lang="en-US" sz="1600" b="1" dirty="0" err="1">
                  <a:solidFill>
                    <a:srgbClr val="3D4E9C"/>
                  </a:solidFill>
                </a:rPr>
                <a:t>Рособрнадзор</a:t>
              </a:r>
              <a:endParaRPr lang="en-US" sz="1600" b="1" dirty="0">
                <a:solidFill>
                  <a:srgbClr val="3D4E9C"/>
                </a:solidFill>
                <a:latin typeface="QuattrocentoSans" charset="0"/>
                <a:ea typeface="QuattrocentoSans" charset="0"/>
                <a:cs typeface="QuattrocentoSans" charset="0"/>
              </a:endParaRPr>
            </a:p>
          </p:txBody>
        </p:sp>
        <p:sp>
          <p:nvSpPr>
            <p:cNvPr id="55" name="Скругленный прямоугольник 54"/>
            <p:cNvSpPr/>
            <p:nvPr/>
          </p:nvSpPr>
          <p:spPr>
            <a:xfrm>
              <a:off x="336202" y="955142"/>
              <a:ext cx="5959823" cy="568364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431925"/>
              <a:r>
                <a:rPr lang="ru-RU" sz="1600" b="1" dirty="0">
                  <a:solidFill>
                    <a:srgbClr val="3D4E9C"/>
                  </a:solidFill>
                </a:rPr>
                <a:t>Выбор ЕГЭ по математике, информатике, физике, химии, биологии </a:t>
              </a:r>
              <a:endParaRPr lang="en-US" sz="1600" b="1" dirty="0">
                <a:solidFill>
                  <a:srgbClr val="3D4E9C"/>
                </a:solidFill>
                <a:latin typeface="QuattrocentoSans" charset="0"/>
                <a:ea typeface="QuattrocentoSans" charset="0"/>
                <a:cs typeface="QuattrocentoSans" charset="0"/>
              </a:endParaRPr>
            </a:p>
          </p:txBody>
        </p:sp>
        <p:sp>
          <p:nvSpPr>
            <p:cNvPr id="56" name="Скругленный прямоугольник 55"/>
            <p:cNvSpPr/>
            <p:nvPr/>
          </p:nvSpPr>
          <p:spPr>
            <a:xfrm>
              <a:off x="336202" y="955142"/>
              <a:ext cx="1435448" cy="568364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ЦП</a:t>
              </a:r>
              <a:r>
                <a:rPr lang="ru-RU" sz="1600" dirty="0"/>
                <a:t> 2</a:t>
              </a:r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213110" y="2280264"/>
            <a:ext cx="7743486" cy="568364"/>
            <a:chOff x="336202" y="955142"/>
            <a:chExt cx="7743486" cy="568364"/>
          </a:xfrm>
        </p:grpSpPr>
        <p:sp>
          <p:nvSpPr>
            <p:cNvPr id="58" name="Скругленный прямоугольник 57"/>
            <p:cNvSpPr/>
            <p:nvPr/>
          </p:nvSpPr>
          <p:spPr>
            <a:xfrm>
              <a:off x="336202" y="955142"/>
              <a:ext cx="7743486" cy="568364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6003925"/>
              <a:r>
                <a:rPr lang="ru-RU" sz="1600" b="1" dirty="0">
                  <a:solidFill>
                    <a:srgbClr val="3D4E9C"/>
                  </a:solidFill>
                  <a:latin typeface="QuattrocentoSans" charset="0"/>
                  <a:ea typeface="QuattrocentoSans" charset="0"/>
                  <a:cs typeface="QuattrocentoSans" charset="0"/>
                </a:rPr>
                <a:t>Запрос в регион</a:t>
              </a:r>
              <a:endParaRPr lang="en-US" sz="1600" b="1" dirty="0">
                <a:solidFill>
                  <a:srgbClr val="3D4E9C"/>
                </a:solidFill>
                <a:latin typeface="QuattrocentoSans" charset="0"/>
                <a:ea typeface="QuattrocentoSans" charset="0"/>
                <a:cs typeface="QuattrocentoSans" charset="0"/>
              </a:endParaRPr>
            </a:p>
          </p:txBody>
        </p:sp>
        <p:sp>
          <p:nvSpPr>
            <p:cNvPr id="59" name="Скругленный прямоугольник 58"/>
            <p:cNvSpPr/>
            <p:nvPr/>
          </p:nvSpPr>
          <p:spPr>
            <a:xfrm>
              <a:off x="336202" y="955142"/>
              <a:ext cx="5959823" cy="568364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431925"/>
              <a:r>
                <a:rPr lang="ru-RU" sz="1600" b="1" dirty="0">
                  <a:solidFill>
                    <a:srgbClr val="3D4E9C"/>
                  </a:solidFill>
                </a:rPr>
                <a:t>Сетевое взаимодействие </a:t>
              </a:r>
              <a:endParaRPr lang="en-US" sz="1600" b="1" dirty="0">
                <a:solidFill>
                  <a:srgbClr val="3D4E9C"/>
                </a:solidFill>
                <a:latin typeface="QuattrocentoSans" charset="0"/>
                <a:ea typeface="QuattrocentoSans" charset="0"/>
                <a:cs typeface="QuattrocentoSans" charset="0"/>
              </a:endParaRPr>
            </a:p>
          </p:txBody>
        </p:sp>
        <p:sp>
          <p:nvSpPr>
            <p:cNvPr id="60" name="Скругленный прямоугольник 59"/>
            <p:cNvSpPr/>
            <p:nvPr/>
          </p:nvSpPr>
          <p:spPr>
            <a:xfrm>
              <a:off x="336202" y="955142"/>
              <a:ext cx="1435448" cy="568364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/>
                <a:t>П</a:t>
              </a:r>
              <a:r>
                <a:rPr lang="ru-RU" sz="1600" dirty="0"/>
                <a:t> 3</a:t>
              </a:r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213110" y="2942825"/>
            <a:ext cx="7743486" cy="568364"/>
            <a:chOff x="336202" y="955142"/>
            <a:chExt cx="7743486" cy="568364"/>
          </a:xfrm>
        </p:grpSpPr>
        <p:sp>
          <p:nvSpPr>
            <p:cNvPr id="62" name="Скругленный прямоугольник 61"/>
            <p:cNvSpPr/>
            <p:nvPr/>
          </p:nvSpPr>
          <p:spPr>
            <a:xfrm>
              <a:off x="336202" y="955142"/>
              <a:ext cx="7743486" cy="568364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6003925"/>
              <a:r>
                <a:rPr lang="ru-RU" sz="1600" b="1" dirty="0">
                  <a:solidFill>
                    <a:srgbClr val="3D4E9C"/>
                  </a:solidFill>
                  <a:latin typeface="QuattrocentoSans" charset="0"/>
                  <a:ea typeface="QuattrocentoSans" charset="0"/>
                  <a:cs typeface="QuattrocentoSans" charset="0"/>
                </a:rPr>
                <a:t>Запрос в регион</a:t>
              </a:r>
              <a:endParaRPr lang="en-US" sz="1600" b="1" dirty="0">
                <a:solidFill>
                  <a:srgbClr val="3D4E9C"/>
                </a:solidFill>
                <a:latin typeface="QuattrocentoSans" charset="0"/>
                <a:ea typeface="QuattrocentoSans" charset="0"/>
                <a:cs typeface="QuattrocentoSans" charset="0"/>
              </a:endParaRPr>
            </a:p>
          </p:txBody>
        </p:sp>
        <p:sp>
          <p:nvSpPr>
            <p:cNvPr id="63" name="Скругленный прямоугольник 62"/>
            <p:cNvSpPr/>
            <p:nvPr/>
          </p:nvSpPr>
          <p:spPr>
            <a:xfrm>
              <a:off x="336202" y="955142"/>
              <a:ext cx="5959823" cy="568364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431925"/>
              <a:r>
                <a:rPr lang="ru-RU" sz="1600" b="1" dirty="0">
                  <a:solidFill>
                    <a:srgbClr val="3D4E9C"/>
                  </a:solidFill>
                </a:rPr>
                <a:t>Эффективность МТБ </a:t>
              </a:r>
            </a:p>
          </p:txBody>
        </p:sp>
        <p:sp>
          <p:nvSpPr>
            <p:cNvPr id="64" name="Скругленный прямоугольник 63"/>
            <p:cNvSpPr/>
            <p:nvPr/>
          </p:nvSpPr>
          <p:spPr>
            <a:xfrm>
              <a:off x="336202" y="955142"/>
              <a:ext cx="1435448" cy="568364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/>
                <a:t>П</a:t>
              </a:r>
              <a:r>
                <a:rPr lang="ru-RU" sz="1600" dirty="0"/>
                <a:t> 4</a:t>
              </a:r>
            </a:p>
          </p:txBody>
        </p:sp>
      </p:grpSp>
      <p:grpSp>
        <p:nvGrpSpPr>
          <p:cNvPr id="65" name="Группа 64"/>
          <p:cNvGrpSpPr/>
          <p:nvPr/>
        </p:nvGrpSpPr>
        <p:grpSpPr>
          <a:xfrm>
            <a:off x="213110" y="3605386"/>
            <a:ext cx="7743486" cy="568364"/>
            <a:chOff x="336202" y="955142"/>
            <a:chExt cx="7743486" cy="568364"/>
          </a:xfrm>
        </p:grpSpPr>
        <p:sp>
          <p:nvSpPr>
            <p:cNvPr id="66" name="Скругленный прямоугольник 65"/>
            <p:cNvSpPr/>
            <p:nvPr/>
          </p:nvSpPr>
          <p:spPr>
            <a:xfrm>
              <a:off x="336202" y="955142"/>
              <a:ext cx="7743486" cy="568364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6003925"/>
              <a:r>
                <a:rPr lang="ru-RU" sz="1600" b="1" dirty="0">
                  <a:solidFill>
                    <a:srgbClr val="3D4E9C"/>
                  </a:solidFill>
                  <a:latin typeface="QuattrocentoSans" charset="0"/>
                  <a:ea typeface="QuattrocentoSans" charset="0"/>
                  <a:cs typeface="QuattrocentoSans" charset="0"/>
                </a:rPr>
                <a:t>Запрос в регион, в вузы</a:t>
              </a:r>
              <a:endParaRPr lang="en-US" sz="1600" b="1" dirty="0">
                <a:solidFill>
                  <a:srgbClr val="3D4E9C"/>
                </a:solidFill>
                <a:latin typeface="QuattrocentoSans" charset="0"/>
                <a:ea typeface="QuattrocentoSans" charset="0"/>
                <a:cs typeface="QuattrocentoSans" charset="0"/>
              </a:endParaRPr>
            </a:p>
          </p:txBody>
        </p:sp>
        <p:sp>
          <p:nvSpPr>
            <p:cNvPr id="67" name="Скругленный прямоугольник 66"/>
            <p:cNvSpPr/>
            <p:nvPr/>
          </p:nvSpPr>
          <p:spPr>
            <a:xfrm>
              <a:off x="336202" y="955142"/>
              <a:ext cx="5959823" cy="568364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431925"/>
              <a:r>
                <a:rPr lang="ru-RU" sz="1600" b="1" dirty="0">
                  <a:solidFill>
                    <a:srgbClr val="3D4E9C"/>
                  </a:solidFill>
                </a:rPr>
                <a:t>Квалификация педагогов </a:t>
              </a:r>
              <a:r>
                <a:rPr lang="ru-RU" sz="1600" b="1" dirty="0" err="1">
                  <a:solidFill>
                    <a:srgbClr val="3D4E9C"/>
                  </a:solidFill>
                </a:rPr>
                <a:t>МиЕН</a:t>
              </a:r>
              <a:r>
                <a:rPr lang="ru-RU" sz="1600" b="1" dirty="0">
                  <a:solidFill>
                    <a:srgbClr val="3D4E9C"/>
                  </a:solidFill>
                </a:rPr>
                <a:t> предметам</a:t>
              </a:r>
            </a:p>
          </p:txBody>
        </p:sp>
        <p:sp>
          <p:nvSpPr>
            <p:cNvPr id="68" name="Скругленный прямоугольник 67"/>
            <p:cNvSpPr/>
            <p:nvPr/>
          </p:nvSpPr>
          <p:spPr>
            <a:xfrm>
              <a:off x="336202" y="955142"/>
              <a:ext cx="1435448" cy="568364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/>
                <a:t>П 5</a:t>
              </a:r>
            </a:p>
          </p:txBody>
        </p:sp>
      </p:grpSp>
      <p:grpSp>
        <p:nvGrpSpPr>
          <p:cNvPr id="69" name="Группа 68"/>
          <p:cNvGrpSpPr/>
          <p:nvPr/>
        </p:nvGrpSpPr>
        <p:grpSpPr>
          <a:xfrm>
            <a:off x="213110" y="4267945"/>
            <a:ext cx="7743486" cy="568364"/>
            <a:chOff x="336202" y="955142"/>
            <a:chExt cx="7743486" cy="568364"/>
          </a:xfrm>
        </p:grpSpPr>
        <p:sp>
          <p:nvSpPr>
            <p:cNvPr id="70" name="Скругленный прямоугольник 69"/>
            <p:cNvSpPr/>
            <p:nvPr/>
          </p:nvSpPr>
          <p:spPr>
            <a:xfrm>
              <a:off x="336202" y="955142"/>
              <a:ext cx="7743486" cy="568364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6003925"/>
              <a:r>
                <a:rPr lang="ru-RU" sz="1600" b="1" dirty="0">
                  <a:solidFill>
                    <a:srgbClr val="3D4E9C"/>
                  </a:solidFill>
                </a:rPr>
                <a:t>ОО1</a:t>
              </a:r>
              <a:endParaRPr lang="en-US" sz="1600" b="1" dirty="0">
                <a:solidFill>
                  <a:srgbClr val="3D4E9C"/>
                </a:solidFill>
                <a:latin typeface="QuattrocentoSans" charset="0"/>
                <a:ea typeface="QuattrocentoSans" charset="0"/>
                <a:cs typeface="QuattrocentoSans" charset="0"/>
              </a:endParaRPr>
            </a:p>
          </p:txBody>
        </p:sp>
        <p:sp>
          <p:nvSpPr>
            <p:cNvPr id="71" name="Скругленный прямоугольник 70"/>
            <p:cNvSpPr/>
            <p:nvPr/>
          </p:nvSpPr>
          <p:spPr>
            <a:xfrm>
              <a:off x="336202" y="955142"/>
              <a:ext cx="5959823" cy="568364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431925"/>
              <a:r>
                <a:rPr lang="ru-RU" sz="1600" b="1" dirty="0">
                  <a:solidFill>
                    <a:srgbClr val="3D4E9C"/>
                  </a:solidFill>
                </a:rPr>
                <a:t>Молодые педагоги </a:t>
              </a:r>
              <a:r>
                <a:rPr lang="ru-RU" sz="1600" b="1" dirty="0" err="1">
                  <a:solidFill>
                    <a:srgbClr val="3D4E9C"/>
                  </a:solidFill>
                </a:rPr>
                <a:t>МиЕН</a:t>
              </a:r>
              <a:r>
                <a:rPr lang="ru-RU" sz="1600" b="1" dirty="0">
                  <a:solidFill>
                    <a:srgbClr val="3D4E9C"/>
                  </a:solidFill>
                </a:rPr>
                <a:t> предметов </a:t>
              </a:r>
            </a:p>
          </p:txBody>
        </p:sp>
        <p:sp>
          <p:nvSpPr>
            <p:cNvPr id="72" name="Скругленный прямоугольник 71"/>
            <p:cNvSpPr/>
            <p:nvPr/>
          </p:nvSpPr>
          <p:spPr>
            <a:xfrm>
              <a:off x="336202" y="955142"/>
              <a:ext cx="1435448" cy="568364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ЦП</a:t>
              </a:r>
              <a:r>
                <a:rPr lang="ru-RU" sz="1600" dirty="0"/>
                <a:t> 6</a:t>
              </a:r>
            </a:p>
          </p:txBody>
        </p:sp>
      </p:grp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62B90F0-B516-3623-5526-EA0C6B9C3E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37"/>
          <a:stretch/>
        </p:blipFill>
        <p:spPr>
          <a:xfrm>
            <a:off x="8085429" y="871446"/>
            <a:ext cx="3910861" cy="446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647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4478" y="187858"/>
            <a:ext cx="8790186" cy="5373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208"/>
              </a:lnSpc>
            </a:pPr>
            <a:r>
              <a:rPr lang="ru-RU" sz="3200" b="1" dirty="0">
                <a:solidFill>
                  <a:srgbClr val="3D4E9C"/>
                </a:solidFill>
                <a:latin typeface="Calibri" panose="020F0502020204030204" pitchFamily="34" charset="0"/>
                <a:ea typeface="Crimson Pro Semi Bold" pitchFamily="34" charset="-122"/>
                <a:cs typeface="Calibri" panose="020F0502020204030204" pitchFamily="34" charset="0"/>
              </a:rPr>
              <a:t>ЦП 1. Углубленное изучение математики, </a:t>
            </a:r>
          </a:p>
          <a:p>
            <a:pPr>
              <a:lnSpc>
                <a:spcPts val="4208"/>
              </a:lnSpc>
            </a:pPr>
            <a:r>
              <a:rPr lang="ru-RU" sz="3200" b="1" dirty="0">
                <a:solidFill>
                  <a:srgbClr val="3D4E9C"/>
                </a:solidFill>
                <a:latin typeface="Calibri" panose="020F0502020204030204" pitchFamily="34" charset="0"/>
                <a:ea typeface="Crimson Pro Semi Bold" pitchFamily="34" charset="-122"/>
                <a:cs typeface="Calibri" panose="020F0502020204030204" pitchFamily="34" charset="0"/>
              </a:rPr>
              <a:t>информатики, физики, химии и биологии</a:t>
            </a: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1626DBC5-268D-4A36-8BCB-8E91F0769E49}"/>
              </a:ext>
            </a:extLst>
          </p:cNvPr>
          <p:cNvCxnSpPr/>
          <p:nvPr/>
        </p:nvCxnSpPr>
        <p:spPr>
          <a:xfrm>
            <a:off x="171451" y="6013081"/>
            <a:ext cx="1176337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92ED4F54-AFBC-4498-A8E7-41384164ED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89" y="6233386"/>
            <a:ext cx="1147426" cy="369328"/>
          </a:xfrm>
          <a:prstGeom prst="rect">
            <a:avLst/>
          </a:prstGeom>
        </p:spPr>
      </p:pic>
      <p:sp>
        <p:nvSpPr>
          <p:cNvPr id="29" name="Подзаголовок 2">
            <a:extLst>
              <a:ext uri="{FF2B5EF4-FFF2-40B4-BE49-F238E27FC236}">
                <a16:creationId xmlns:a16="http://schemas.microsoft.com/office/drawing/2014/main" id="{FDDDDCC9-A3F6-4207-B260-56AE02144B80}"/>
              </a:ext>
            </a:extLst>
          </p:cNvPr>
          <p:cNvSpPr txBox="1">
            <a:spLocks/>
          </p:cNvSpPr>
          <p:nvPr/>
        </p:nvSpPr>
        <p:spPr>
          <a:xfrm>
            <a:off x="1579731" y="6233386"/>
            <a:ext cx="4368520" cy="5121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50000"/>
              </a:lnSpc>
            </a:pPr>
            <a:r>
              <a:rPr lang="ru-RU" sz="1400" dirty="0">
                <a:solidFill>
                  <a:srgbClr val="3D4E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Тамбовский областной институт</a:t>
            </a:r>
          </a:p>
          <a:p>
            <a:pPr algn="l">
              <a:lnSpc>
                <a:spcPct val="50000"/>
              </a:lnSpc>
            </a:pPr>
            <a:r>
              <a:rPr lang="ru-RU" sz="1400" dirty="0">
                <a:solidFill>
                  <a:srgbClr val="3D4E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повышения квалификации работников образования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0710334" y="6434667"/>
            <a:ext cx="1388533" cy="3362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5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Chart 0"/>
          <p:cNvGraphicFramePr/>
          <p:nvPr>
            <p:extLst>
              <p:ext uri="{D42A27DB-BD31-4B8C-83A1-F6EECF244321}">
                <p14:modId xmlns:p14="http://schemas.microsoft.com/office/powerpoint/2010/main" val="3994245919"/>
              </p:ext>
            </p:extLst>
          </p:nvPr>
        </p:nvGraphicFramePr>
        <p:xfrm>
          <a:off x="324189" y="1451893"/>
          <a:ext cx="5629564" cy="4340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0"/>
          <p:cNvGraphicFramePr/>
          <p:nvPr>
            <p:extLst>
              <p:ext uri="{D42A27DB-BD31-4B8C-83A1-F6EECF244321}">
                <p14:modId xmlns:p14="http://schemas.microsoft.com/office/powerpoint/2010/main" val="2974959893"/>
              </p:ext>
            </p:extLst>
          </p:nvPr>
        </p:nvGraphicFramePr>
        <p:xfrm>
          <a:off x="6126657" y="1451893"/>
          <a:ext cx="5649944" cy="4402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11" name="Группа 10"/>
          <p:cNvGrpSpPr/>
          <p:nvPr/>
        </p:nvGrpSpPr>
        <p:grpSpPr>
          <a:xfrm>
            <a:off x="7225030" y="6112098"/>
            <a:ext cx="4230370" cy="698691"/>
            <a:chOff x="336201" y="955142"/>
            <a:chExt cx="6615430" cy="568364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336202" y="955142"/>
              <a:ext cx="6615429" cy="568364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84475" algn="r"/>
              <a:r>
                <a:rPr lang="ru-RU" sz="2400" b="1" dirty="0">
                  <a:solidFill>
                    <a:srgbClr val="3D4E9C"/>
                  </a:solidFill>
                </a:rPr>
                <a:t>24,1%</a:t>
              </a:r>
              <a:endParaRPr lang="en-US" sz="2400" b="1" dirty="0">
                <a:solidFill>
                  <a:srgbClr val="3D4E9C"/>
                </a:solidFill>
                <a:latin typeface="QuattrocentoSans" charset="0"/>
                <a:ea typeface="QuattrocentoSans" charset="0"/>
                <a:cs typeface="QuattrocentoSans" charset="0"/>
              </a:endParaRP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336201" y="955142"/>
              <a:ext cx="5015596" cy="568364"/>
            </a:xfrm>
            <a:prstGeom prst="roundRect">
              <a:avLst>
                <a:gd name="adj" fmla="val 50000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b="1" dirty="0"/>
                <a:t>Прирост:</a:t>
              </a:r>
            </a:p>
            <a:p>
              <a:r>
                <a:rPr lang="ru-RU" b="1" dirty="0"/>
                <a:t>ЗЕЛЕНАЯ ЗОНА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367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4478" y="187858"/>
            <a:ext cx="8790186" cy="5373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208"/>
              </a:lnSpc>
            </a:pPr>
            <a:r>
              <a:rPr lang="ru-RU" sz="3200" b="1" dirty="0">
                <a:solidFill>
                  <a:srgbClr val="3D4E9C"/>
                </a:solidFill>
                <a:latin typeface="Calibri" panose="020F0502020204030204" pitchFamily="34" charset="0"/>
                <a:ea typeface="Crimson Pro Semi Bold" pitchFamily="34" charset="-122"/>
                <a:cs typeface="Calibri" panose="020F0502020204030204" pitchFamily="34" charset="0"/>
              </a:rPr>
              <a:t>ЦП 1. Углубленное изучение математики, </a:t>
            </a:r>
          </a:p>
          <a:p>
            <a:pPr>
              <a:lnSpc>
                <a:spcPts val="4208"/>
              </a:lnSpc>
            </a:pPr>
            <a:r>
              <a:rPr lang="ru-RU" sz="3200" b="1" dirty="0">
                <a:solidFill>
                  <a:srgbClr val="3D4E9C"/>
                </a:solidFill>
                <a:latin typeface="Calibri" panose="020F0502020204030204" pitchFamily="34" charset="0"/>
                <a:ea typeface="Crimson Pro Semi Bold" pitchFamily="34" charset="-122"/>
                <a:cs typeface="Calibri" panose="020F0502020204030204" pitchFamily="34" charset="0"/>
              </a:rPr>
              <a:t>информатики, физики, химии и биологии</a:t>
            </a: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1626DBC5-268D-4A36-8BCB-8E91F0769E49}"/>
              </a:ext>
            </a:extLst>
          </p:cNvPr>
          <p:cNvCxnSpPr/>
          <p:nvPr/>
        </p:nvCxnSpPr>
        <p:spPr>
          <a:xfrm>
            <a:off x="171451" y="6013081"/>
            <a:ext cx="1176337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92ED4F54-AFBC-4498-A8E7-41384164ED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89" y="6233386"/>
            <a:ext cx="1147426" cy="369328"/>
          </a:xfrm>
          <a:prstGeom prst="rect">
            <a:avLst/>
          </a:prstGeom>
        </p:spPr>
      </p:pic>
      <p:sp>
        <p:nvSpPr>
          <p:cNvPr id="29" name="Подзаголовок 2">
            <a:extLst>
              <a:ext uri="{FF2B5EF4-FFF2-40B4-BE49-F238E27FC236}">
                <a16:creationId xmlns:a16="http://schemas.microsoft.com/office/drawing/2014/main" id="{FDDDDCC9-A3F6-4207-B260-56AE02144B80}"/>
              </a:ext>
            </a:extLst>
          </p:cNvPr>
          <p:cNvSpPr txBox="1">
            <a:spLocks/>
          </p:cNvSpPr>
          <p:nvPr/>
        </p:nvSpPr>
        <p:spPr>
          <a:xfrm>
            <a:off x="1579731" y="6233386"/>
            <a:ext cx="4368520" cy="5121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50000"/>
              </a:lnSpc>
            </a:pPr>
            <a:r>
              <a:rPr lang="ru-RU" sz="1400" dirty="0">
                <a:solidFill>
                  <a:srgbClr val="3D4E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Тамбовский областной институт</a:t>
            </a:r>
          </a:p>
          <a:p>
            <a:pPr algn="l">
              <a:lnSpc>
                <a:spcPct val="50000"/>
              </a:lnSpc>
            </a:pPr>
            <a:r>
              <a:rPr lang="ru-RU" sz="1400" dirty="0">
                <a:solidFill>
                  <a:srgbClr val="3D4E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повышения квалификации работников образования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0710334" y="6434667"/>
            <a:ext cx="1388533" cy="3362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5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Chart 0"/>
          <p:cNvGraphicFramePr/>
          <p:nvPr>
            <p:extLst>
              <p:ext uri="{D42A27DB-BD31-4B8C-83A1-F6EECF244321}">
                <p14:modId xmlns:p14="http://schemas.microsoft.com/office/powerpoint/2010/main" val="3994245919"/>
              </p:ext>
            </p:extLst>
          </p:nvPr>
        </p:nvGraphicFramePr>
        <p:xfrm>
          <a:off x="324189" y="1451893"/>
          <a:ext cx="5629564" cy="4340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0"/>
          <p:cNvGraphicFramePr/>
          <p:nvPr>
            <p:extLst>
              <p:ext uri="{D42A27DB-BD31-4B8C-83A1-F6EECF244321}">
                <p14:modId xmlns:p14="http://schemas.microsoft.com/office/powerpoint/2010/main" val="1117071566"/>
              </p:ext>
            </p:extLst>
          </p:nvPr>
        </p:nvGraphicFramePr>
        <p:xfrm>
          <a:off x="6126657" y="1451893"/>
          <a:ext cx="5649944" cy="4402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Овал 2"/>
          <p:cNvSpPr/>
          <p:nvPr/>
        </p:nvSpPr>
        <p:spPr>
          <a:xfrm>
            <a:off x="643095" y="1844660"/>
            <a:ext cx="1386671" cy="37468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571622" y="4250452"/>
            <a:ext cx="874207" cy="14934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622805E1-FAF8-9379-FC3B-D3879A4A0B90}"/>
              </a:ext>
            </a:extLst>
          </p:cNvPr>
          <p:cNvGrpSpPr/>
          <p:nvPr/>
        </p:nvGrpSpPr>
        <p:grpSpPr>
          <a:xfrm>
            <a:off x="7225030" y="6112098"/>
            <a:ext cx="4230370" cy="698691"/>
            <a:chOff x="336201" y="955142"/>
            <a:chExt cx="6615430" cy="568364"/>
          </a:xfrm>
        </p:grpSpPr>
        <p:sp>
          <p:nvSpPr>
            <p:cNvPr id="5" name="Скругленный прямоугольник 4">
              <a:extLst>
                <a:ext uri="{FF2B5EF4-FFF2-40B4-BE49-F238E27FC236}">
                  <a16:creationId xmlns:a16="http://schemas.microsoft.com/office/drawing/2014/main" id="{60706A52-F501-75D7-7A49-E2219AEB6BC5}"/>
                </a:ext>
              </a:extLst>
            </p:cNvPr>
            <p:cNvSpPr/>
            <p:nvPr/>
          </p:nvSpPr>
          <p:spPr>
            <a:xfrm>
              <a:off x="336202" y="955142"/>
              <a:ext cx="6615429" cy="568364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84475" algn="r"/>
              <a:r>
                <a:rPr lang="ru-RU" sz="2400" b="1" dirty="0">
                  <a:solidFill>
                    <a:srgbClr val="3D4E9C"/>
                  </a:solidFill>
                </a:rPr>
                <a:t>24,1%</a:t>
              </a:r>
              <a:endParaRPr lang="en-US" sz="2400" b="1" dirty="0">
                <a:solidFill>
                  <a:srgbClr val="3D4E9C"/>
                </a:solidFill>
                <a:latin typeface="QuattrocentoSans" charset="0"/>
                <a:ea typeface="QuattrocentoSans" charset="0"/>
                <a:cs typeface="QuattrocentoSans" charset="0"/>
              </a:endParaRPr>
            </a:p>
          </p:txBody>
        </p:sp>
        <p:sp>
          <p:nvSpPr>
            <p:cNvPr id="6" name="Скругленный прямоугольник 5">
              <a:extLst>
                <a:ext uri="{FF2B5EF4-FFF2-40B4-BE49-F238E27FC236}">
                  <a16:creationId xmlns:a16="http://schemas.microsoft.com/office/drawing/2014/main" id="{48700C96-E7EA-AF6F-B363-43EF7009A5C8}"/>
                </a:ext>
              </a:extLst>
            </p:cNvPr>
            <p:cNvSpPr/>
            <p:nvPr/>
          </p:nvSpPr>
          <p:spPr>
            <a:xfrm>
              <a:off x="336201" y="955142"/>
              <a:ext cx="5015596" cy="568364"/>
            </a:xfrm>
            <a:prstGeom prst="roundRect">
              <a:avLst>
                <a:gd name="adj" fmla="val 50000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b="1" dirty="0"/>
                <a:t>Прирост:</a:t>
              </a:r>
            </a:p>
            <a:p>
              <a:r>
                <a:rPr lang="ru-RU" b="1" dirty="0"/>
                <a:t>ЗЕЛЕНАЯ ЗОНА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061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4478" y="187858"/>
            <a:ext cx="8790186" cy="5373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208"/>
              </a:lnSpc>
            </a:pPr>
            <a:r>
              <a:rPr lang="ru-RU" sz="3200" b="1" dirty="0">
                <a:solidFill>
                  <a:srgbClr val="3D4E9C"/>
                </a:solidFill>
                <a:latin typeface="Calibri" panose="020F0502020204030204" pitchFamily="34" charset="0"/>
                <a:ea typeface="Crimson Pro Semi Bold" pitchFamily="34" charset="-122"/>
                <a:cs typeface="Calibri" panose="020F0502020204030204" pitchFamily="34" charset="0"/>
              </a:rPr>
              <a:t>ЦП 1. Углубленное изучение математики, </a:t>
            </a:r>
          </a:p>
          <a:p>
            <a:pPr>
              <a:lnSpc>
                <a:spcPts val="4208"/>
              </a:lnSpc>
            </a:pPr>
            <a:r>
              <a:rPr lang="ru-RU" sz="3200" b="1" dirty="0">
                <a:solidFill>
                  <a:srgbClr val="3D4E9C"/>
                </a:solidFill>
                <a:latin typeface="Calibri" panose="020F0502020204030204" pitchFamily="34" charset="0"/>
                <a:ea typeface="Crimson Pro Semi Bold" pitchFamily="34" charset="-122"/>
                <a:cs typeface="Calibri" panose="020F0502020204030204" pitchFamily="34" charset="0"/>
              </a:rPr>
              <a:t>информатики, физики, химии и биологии</a:t>
            </a: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1626DBC5-268D-4A36-8BCB-8E91F0769E49}"/>
              </a:ext>
            </a:extLst>
          </p:cNvPr>
          <p:cNvCxnSpPr/>
          <p:nvPr/>
        </p:nvCxnSpPr>
        <p:spPr>
          <a:xfrm>
            <a:off x="171451" y="6013081"/>
            <a:ext cx="1176337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92ED4F54-AFBC-4498-A8E7-41384164ED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89" y="6233386"/>
            <a:ext cx="1147426" cy="369328"/>
          </a:xfrm>
          <a:prstGeom prst="rect">
            <a:avLst/>
          </a:prstGeom>
        </p:spPr>
      </p:pic>
      <p:sp>
        <p:nvSpPr>
          <p:cNvPr id="29" name="Подзаголовок 2">
            <a:extLst>
              <a:ext uri="{FF2B5EF4-FFF2-40B4-BE49-F238E27FC236}">
                <a16:creationId xmlns:a16="http://schemas.microsoft.com/office/drawing/2014/main" id="{FDDDDCC9-A3F6-4207-B260-56AE02144B80}"/>
              </a:ext>
            </a:extLst>
          </p:cNvPr>
          <p:cNvSpPr txBox="1">
            <a:spLocks/>
          </p:cNvSpPr>
          <p:nvPr/>
        </p:nvSpPr>
        <p:spPr>
          <a:xfrm>
            <a:off x="1579731" y="6233386"/>
            <a:ext cx="4368520" cy="5121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50000"/>
              </a:lnSpc>
            </a:pPr>
            <a:r>
              <a:rPr lang="ru-RU" sz="1400" dirty="0">
                <a:solidFill>
                  <a:srgbClr val="3D4E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Тамбовский областной институт</a:t>
            </a:r>
          </a:p>
          <a:p>
            <a:pPr algn="l">
              <a:lnSpc>
                <a:spcPct val="50000"/>
              </a:lnSpc>
            </a:pPr>
            <a:r>
              <a:rPr lang="ru-RU" sz="1400" dirty="0">
                <a:solidFill>
                  <a:srgbClr val="3D4E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повышения квалификации работников образования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0710334" y="6434667"/>
            <a:ext cx="1388533" cy="3362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5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Chart 0"/>
          <p:cNvGraphicFramePr/>
          <p:nvPr>
            <p:extLst>
              <p:ext uri="{D42A27DB-BD31-4B8C-83A1-F6EECF244321}">
                <p14:modId xmlns:p14="http://schemas.microsoft.com/office/powerpoint/2010/main" val="3994245919"/>
              </p:ext>
            </p:extLst>
          </p:nvPr>
        </p:nvGraphicFramePr>
        <p:xfrm>
          <a:off x="324189" y="1451893"/>
          <a:ext cx="5629564" cy="4340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0"/>
          <p:cNvGraphicFramePr/>
          <p:nvPr>
            <p:extLst>
              <p:ext uri="{D42A27DB-BD31-4B8C-83A1-F6EECF244321}">
                <p14:modId xmlns:p14="http://schemas.microsoft.com/office/powerpoint/2010/main" val="1117071566"/>
              </p:ext>
            </p:extLst>
          </p:nvPr>
        </p:nvGraphicFramePr>
        <p:xfrm>
          <a:off x="6126657" y="1451893"/>
          <a:ext cx="5649944" cy="4402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Овал 2"/>
          <p:cNvSpPr/>
          <p:nvPr/>
        </p:nvSpPr>
        <p:spPr>
          <a:xfrm>
            <a:off x="1795885" y="4079630"/>
            <a:ext cx="1098040" cy="17731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7425449" y="2491992"/>
            <a:ext cx="1165891" cy="33121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1921C53A-30E5-7EEE-A59F-6E45F99044A5}"/>
              </a:ext>
            </a:extLst>
          </p:cNvPr>
          <p:cNvGrpSpPr/>
          <p:nvPr/>
        </p:nvGrpSpPr>
        <p:grpSpPr>
          <a:xfrm>
            <a:off x="7225030" y="6112098"/>
            <a:ext cx="4230370" cy="698691"/>
            <a:chOff x="336201" y="955142"/>
            <a:chExt cx="6615430" cy="568364"/>
          </a:xfrm>
        </p:grpSpPr>
        <p:sp>
          <p:nvSpPr>
            <p:cNvPr id="5" name="Скругленный прямоугольник 4">
              <a:extLst>
                <a:ext uri="{FF2B5EF4-FFF2-40B4-BE49-F238E27FC236}">
                  <a16:creationId xmlns:a16="http://schemas.microsoft.com/office/drawing/2014/main" id="{C98462FE-8149-51DC-948E-AB813977E3D3}"/>
                </a:ext>
              </a:extLst>
            </p:cNvPr>
            <p:cNvSpPr/>
            <p:nvPr/>
          </p:nvSpPr>
          <p:spPr>
            <a:xfrm>
              <a:off x="336202" y="955142"/>
              <a:ext cx="6615429" cy="568364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84475" algn="r"/>
              <a:r>
                <a:rPr lang="ru-RU" sz="2400" b="1" dirty="0">
                  <a:solidFill>
                    <a:srgbClr val="3D4E9C"/>
                  </a:solidFill>
                </a:rPr>
                <a:t>24,1%</a:t>
              </a:r>
              <a:endParaRPr lang="en-US" sz="2400" b="1" dirty="0">
                <a:solidFill>
                  <a:srgbClr val="3D4E9C"/>
                </a:solidFill>
                <a:latin typeface="QuattrocentoSans" charset="0"/>
                <a:ea typeface="QuattrocentoSans" charset="0"/>
                <a:cs typeface="QuattrocentoSans" charset="0"/>
              </a:endParaRPr>
            </a:p>
          </p:txBody>
        </p:sp>
        <p:sp>
          <p:nvSpPr>
            <p:cNvPr id="6" name="Скругленный прямоугольник 5">
              <a:extLst>
                <a:ext uri="{FF2B5EF4-FFF2-40B4-BE49-F238E27FC236}">
                  <a16:creationId xmlns:a16="http://schemas.microsoft.com/office/drawing/2014/main" id="{06D7BF71-6931-3466-5F5B-B5496CFD416B}"/>
                </a:ext>
              </a:extLst>
            </p:cNvPr>
            <p:cNvSpPr/>
            <p:nvPr/>
          </p:nvSpPr>
          <p:spPr>
            <a:xfrm>
              <a:off x="336201" y="955142"/>
              <a:ext cx="5015596" cy="568364"/>
            </a:xfrm>
            <a:prstGeom prst="roundRect">
              <a:avLst>
                <a:gd name="adj" fmla="val 50000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b="1" dirty="0"/>
                <a:t>Прирост:</a:t>
              </a:r>
            </a:p>
            <a:p>
              <a:r>
                <a:rPr lang="ru-RU" b="1" dirty="0"/>
                <a:t>ЗЕЛЕНАЯ ЗОНА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92467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22127" y="142420"/>
            <a:ext cx="7010548" cy="5373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208"/>
              </a:lnSpc>
            </a:pPr>
            <a:r>
              <a:rPr lang="ru-RU" sz="3200" b="1" dirty="0">
                <a:solidFill>
                  <a:srgbClr val="3D4E9C"/>
                </a:solidFill>
                <a:latin typeface="Calibri" panose="020F0502020204030204" pitchFamily="34" charset="0"/>
                <a:ea typeface="Crimson Pro Semi Bold" pitchFamily="34" charset="-122"/>
                <a:cs typeface="Calibri" panose="020F0502020204030204" pitchFamily="34" charset="0"/>
              </a:rPr>
              <a:t>ЦП2 </a:t>
            </a:r>
            <a:r>
              <a:rPr lang="ru-RU" sz="3200" b="1" dirty="0">
                <a:solidFill>
                  <a:srgbClr val="3D4E9C"/>
                </a:solidFill>
              </a:rPr>
              <a:t>Выбор ЕГЭ по математике, </a:t>
            </a:r>
          </a:p>
          <a:p>
            <a:pPr>
              <a:lnSpc>
                <a:spcPts val="4208"/>
              </a:lnSpc>
            </a:pPr>
            <a:r>
              <a:rPr lang="ru-RU" sz="3200" b="1" dirty="0">
                <a:solidFill>
                  <a:srgbClr val="3D4E9C"/>
                </a:solidFill>
              </a:rPr>
              <a:t>информатике, физике, химии, биологии </a:t>
            </a:r>
            <a:endParaRPr lang="en-US" sz="3200" b="1" dirty="0">
              <a:solidFill>
                <a:srgbClr val="3D4E9C"/>
              </a:solidFill>
              <a:latin typeface="QuattrocentoSans" charset="0"/>
              <a:ea typeface="QuattrocentoSans" charset="0"/>
              <a:cs typeface="QuattrocentoSans" charset="0"/>
            </a:endParaRP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1626DBC5-268D-4A36-8BCB-8E91F0769E49}"/>
              </a:ext>
            </a:extLst>
          </p:cNvPr>
          <p:cNvCxnSpPr/>
          <p:nvPr/>
        </p:nvCxnSpPr>
        <p:spPr>
          <a:xfrm>
            <a:off x="171451" y="6013081"/>
            <a:ext cx="1176337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92ED4F54-AFBC-4498-A8E7-41384164ED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89" y="6233386"/>
            <a:ext cx="1147426" cy="369328"/>
          </a:xfrm>
          <a:prstGeom prst="rect">
            <a:avLst/>
          </a:prstGeom>
        </p:spPr>
      </p:pic>
      <p:sp>
        <p:nvSpPr>
          <p:cNvPr id="29" name="Подзаголовок 2">
            <a:extLst>
              <a:ext uri="{FF2B5EF4-FFF2-40B4-BE49-F238E27FC236}">
                <a16:creationId xmlns:a16="http://schemas.microsoft.com/office/drawing/2014/main" id="{FDDDDCC9-A3F6-4207-B260-56AE02144B80}"/>
              </a:ext>
            </a:extLst>
          </p:cNvPr>
          <p:cNvSpPr txBox="1">
            <a:spLocks/>
          </p:cNvSpPr>
          <p:nvPr/>
        </p:nvSpPr>
        <p:spPr>
          <a:xfrm>
            <a:off x="1579731" y="6233386"/>
            <a:ext cx="4368520" cy="5121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50000"/>
              </a:lnSpc>
            </a:pPr>
            <a:r>
              <a:rPr lang="ru-RU" sz="1400" dirty="0">
                <a:solidFill>
                  <a:srgbClr val="3D4E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Тамбовский областной институт</a:t>
            </a:r>
          </a:p>
          <a:p>
            <a:pPr algn="l">
              <a:lnSpc>
                <a:spcPct val="50000"/>
              </a:lnSpc>
            </a:pPr>
            <a:r>
              <a:rPr lang="ru-RU" sz="1400" dirty="0">
                <a:solidFill>
                  <a:srgbClr val="3D4E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повышения квалификации работников образования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0710334" y="6434667"/>
            <a:ext cx="1388533" cy="3362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5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7810454"/>
              </p:ext>
            </p:extLst>
          </p:nvPr>
        </p:nvGraphicFramePr>
        <p:xfrm>
          <a:off x="422127" y="1320317"/>
          <a:ext cx="11262021" cy="45231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86175">
                  <a:extLst>
                    <a:ext uri="{9D8B030D-6E8A-4147-A177-3AD203B41FA5}">
                      <a16:colId xmlns:a16="http://schemas.microsoft.com/office/drawing/2014/main" val="3349801573"/>
                    </a:ext>
                  </a:extLst>
                </a:gridCol>
                <a:gridCol w="2622382">
                  <a:extLst>
                    <a:ext uri="{9D8B030D-6E8A-4147-A177-3AD203B41FA5}">
                      <a16:colId xmlns:a16="http://schemas.microsoft.com/office/drawing/2014/main" val="1122669462"/>
                    </a:ext>
                  </a:extLst>
                </a:gridCol>
                <a:gridCol w="2183711">
                  <a:extLst>
                    <a:ext uri="{9D8B030D-6E8A-4147-A177-3AD203B41FA5}">
                      <a16:colId xmlns:a16="http://schemas.microsoft.com/office/drawing/2014/main" val="4065615910"/>
                    </a:ext>
                  </a:extLst>
                </a:gridCol>
                <a:gridCol w="1288293">
                  <a:extLst>
                    <a:ext uri="{9D8B030D-6E8A-4147-A177-3AD203B41FA5}">
                      <a16:colId xmlns:a16="http://schemas.microsoft.com/office/drawing/2014/main" val="3685828768"/>
                    </a:ext>
                  </a:extLst>
                </a:gridCol>
                <a:gridCol w="1188267">
                  <a:extLst>
                    <a:ext uri="{9D8B030D-6E8A-4147-A177-3AD203B41FA5}">
                      <a16:colId xmlns:a16="http://schemas.microsoft.com/office/drawing/2014/main" val="4074873597"/>
                    </a:ext>
                  </a:extLst>
                </a:gridCol>
                <a:gridCol w="1593193">
                  <a:extLst>
                    <a:ext uri="{9D8B030D-6E8A-4147-A177-3AD203B41FA5}">
                      <a16:colId xmlns:a16="http://schemas.microsoft.com/office/drawing/2014/main" val="616322415"/>
                    </a:ext>
                  </a:extLst>
                </a:gridCol>
              </a:tblGrid>
              <a:tr h="4857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математика</a:t>
                      </a:r>
                      <a:endParaRPr lang="ru-RU" sz="14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(профильная)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информатика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физика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химия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биология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7345605"/>
                  </a:ext>
                </a:extLst>
              </a:tr>
              <a:tr h="237372">
                <a:tc grid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Доля выбравших в 2025 году МА, ИНФ, ФИ, ХИ, БИ – </a:t>
                      </a:r>
                      <a:r>
                        <a:rPr lang="ru-RU" sz="1800" b="0" dirty="0">
                          <a:solidFill>
                            <a:srgbClr val="FF0000"/>
                          </a:solidFill>
                          <a:effectLst/>
                        </a:rPr>
                        <a:t>31,71 % (3825 чел.)</a:t>
                      </a:r>
                      <a:endParaRPr lang="ru-RU" sz="1400" b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0891515"/>
                  </a:ext>
                </a:extLst>
              </a:tr>
              <a:tr h="7340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Средний балл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2024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2025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64,7</a:t>
                      </a:r>
                      <a:endParaRPr lang="ru-RU" sz="1400" b="1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66,93	</a:t>
                      </a:r>
                      <a:endParaRPr lang="ru-RU" sz="14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65,84	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58,4</a:t>
                      </a:r>
                      <a:endParaRPr lang="ru-RU" sz="1400" b="1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58,91	</a:t>
                      </a:r>
                      <a:endParaRPr lang="ru-RU" sz="14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60,51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62</a:t>
                      </a:r>
                      <a:endParaRPr lang="ru-RU" sz="1400" b="1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62,59</a:t>
                      </a:r>
                      <a:endParaRPr lang="ru-RU" sz="14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61,52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60,2</a:t>
                      </a:r>
                      <a:endParaRPr lang="ru-RU" sz="1400" b="1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65,27</a:t>
                      </a:r>
                      <a:endParaRPr lang="ru-RU" sz="14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62,94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55,4</a:t>
                      </a:r>
                      <a:endParaRPr lang="ru-RU" sz="1400" b="1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60,39</a:t>
                      </a:r>
                      <a:endParaRPr lang="ru-RU" sz="14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59,25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4834830"/>
                  </a:ext>
                </a:extLst>
              </a:tr>
              <a:tr h="9824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Высокобалльники</a:t>
                      </a:r>
                      <a:endParaRPr lang="ru-RU" sz="14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2024</a:t>
                      </a:r>
                      <a:endParaRPr lang="ru-RU" sz="14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2025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12,5% </a:t>
                      </a:r>
                      <a:endParaRPr lang="ru-RU" sz="1400" b="1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</a:rPr>
                        <a:t>19,98	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</a:rPr>
                        <a:t>11,92</a:t>
                      </a:r>
                      <a:r>
                        <a:rPr lang="ru-RU" sz="1800" dirty="0">
                          <a:effectLst/>
                        </a:rPr>
                        <a:t>	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16%</a:t>
                      </a:r>
                      <a:endParaRPr lang="ru-RU" sz="1400" b="1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B050"/>
                          </a:solidFill>
                          <a:effectLst/>
                        </a:rPr>
                        <a:t>13,68	</a:t>
                      </a:r>
                      <a:endParaRPr lang="ru-RU" sz="1400" dirty="0">
                        <a:solidFill>
                          <a:srgbClr val="00B050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B050"/>
                          </a:solidFill>
                          <a:effectLst/>
                        </a:rPr>
                        <a:t>18,5</a:t>
                      </a:r>
                      <a:endParaRPr lang="ru-RU" sz="14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13,5%</a:t>
                      </a:r>
                      <a:endParaRPr lang="ru-RU" sz="1400" b="1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12,03</a:t>
                      </a:r>
                      <a:endParaRPr lang="ru-RU" sz="14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10,25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21,7%</a:t>
                      </a:r>
                      <a:endParaRPr lang="ru-RU" sz="1400" b="1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</a:rPr>
                        <a:t>26,75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</a:rPr>
                        <a:t>25,62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8,7%</a:t>
                      </a:r>
                      <a:endParaRPr lang="ru-RU" sz="1400" b="1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11,97	</a:t>
                      </a:r>
                      <a:endParaRPr lang="ru-RU" sz="14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649582"/>
                  </a:ext>
                </a:extLst>
              </a:tr>
              <a:tr h="9824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Непреодолевшие</a:t>
                      </a:r>
                      <a:endParaRPr lang="ru-RU" sz="14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2024</a:t>
                      </a:r>
                      <a:endParaRPr lang="ru-RU" sz="14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2025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0,5%</a:t>
                      </a:r>
                      <a:endParaRPr lang="ru-RU" sz="1400" b="1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0,23	</a:t>
                      </a:r>
                      <a:endParaRPr lang="ru-RU" sz="14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0,2		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14,1%</a:t>
                      </a:r>
                      <a:endParaRPr lang="ru-RU" sz="1400" b="1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B050"/>
                          </a:solidFill>
                          <a:effectLst/>
                        </a:rPr>
                        <a:t>14,86	</a:t>
                      </a:r>
                      <a:endParaRPr lang="ru-RU" sz="1400" dirty="0">
                        <a:solidFill>
                          <a:srgbClr val="00B050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B050"/>
                          </a:solidFill>
                          <a:effectLst/>
                        </a:rPr>
                        <a:t>11,85</a:t>
                      </a:r>
                      <a:endParaRPr lang="ru-RU" sz="14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2,7%</a:t>
                      </a:r>
                      <a:endParaRPr lang="ru-RU" sz="14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</a:rPr>
                        <a:t>1,72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</a:rPr>
                        <a:t>2,48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12,4%</a:t>
                      </a:r>
                      <a:endParaRPr lang="ru-RU" sz="14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</a:rPr>
                        <a:t>6,58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</a:rPr>
                        <a:t>9,43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13,7%</a:t>
                      </a:r>
                      <a:endParaRPr lang="ru-RU" sz="14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</a:rPr>
                        <a:t>7,57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</a:rPr>
                        <a:t>9,86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7923719"/>
                  </a:ext>
                </a:extLst>
              </a:tr>
              <a:tr h="7340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60+</a:t>
                      </a:r>
                      <a:endParaRPr lang="ru-RU" sz="14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2024</a:t>
                      </a:r>
                      <a:endParaRPr lang="ru-RU" sz="14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2025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64,2%</a:t>
                      </a:r>
                      <a:endParaRPr lang="ru-RU" sz="14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68,51	</a:t>
                      </a:r>
                      <a:endParaRPr lang="ru-RU" sz="14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68,25	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47,5%</a:t>
                      </a:r>
                      <a:endParaRPr lang="ru-RU" sz="14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51,89	</a:t>
                      </a:r>
                      <a:endParaRPr lang="ru-RU" sz="14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51,56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52,6%</a:t>
                      </a:r>
                      <a:endParaRPr lang="ru-RU" sz="14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</a:rPr>
                        <a:t>55,84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</a:rPr>
                        <a:t>51,57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51,7%</a:t>
                      </a:r>
                      <a:endParaRPr lang="ru-RU" sz="14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61,18</a:t>
                      </a:r>
                      <a:endParaRPr lang="ru-RU" sz="14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54,98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43,3%</a:t>
                      </a:r>
                      <a:endParaRPr lang="ru-RU" sz="14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</a:rPr>
                        <a:t>54,23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</a:rPr>
                        <a:t>53,71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5818413"/>
                  </a:ext>
                </a:extLst>
              </a:tr>
            </a:tbl>
          </a:graphicData>
        </a:graphic>
      </p:graphicFrame>
      <p:grpSp>
        <p:nvGrpSpPr>
          <p:cNvPr id="11" name="Группа 10"/>
          <p:cNvGrpSpPr/>
          <p:nvPr/>
        </p:nvGrpSpPr>
        <p:grpSpPr>
          <a:xfrm>
            <a:off x="7225030" y="6112098"/>
            <a:ext cx="3823123" cy="698691"/>
            <a:chOff x="336201" y="955142"/>
            <a:chExt cx="6615430" cy="568364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336202" y="955142"/>
              <a:ext cx="6615429" cy="568364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84475" algn="r"/>
              <a:r>
                <a:rPr lang="ru-RU" sz="2400" b="1" dirty="0">
                  <a:solidFill>
                    <a:srgbClr val="3D4E9C"/>
                  </a:solidFill>
                </a:rPr>
                <a:t>31%</a:t>
              </a:r>
              <a:endParaRPr lang="en-US" sz="1600" b="1" dirty="0">
                <a:solidFill>
                  <a:srgbClr val="3D4E9C"/>
                </a:solidFill>
                <a:latin typeface="QuattrocentoSans" charset="0"/>
                <a:ea typeface="QuattrocentoSans" charset="0"/>
                <a:cs typeface="QuattrocentoSans" charset="0"/>
              </a:endParaRP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336201" y="955142"/>
              <a:ext cx="5015596" cy="568364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b="1" dirty="0"/>
                <a:t>Доля выбора:</a:t>
              </a:r>
            </a:p>
            <a:p>
              <a:r>
                <a:rPr lang="ru-RU" b="1" dirty="0"/>
                <a:t>КРАСНАЯ ЗОНА</a:t>
              </a:r>
            </a:p>
          </p:txBody>
        </p:sp>
      </p:grpSp>
      <p:sp>
        <p:nvSpPr>
          <p:cNvPr id="4" name="Овал 3"/>
          <p:cNvSpPr/>
          <p:nvPr/>
        </p:nvSpPr>
        <p:spPr>
          <a:xfrm>
            <a:off x="11149803" y="6068932"/>
            <a:ext cx="861821" cy="78502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33%</a:t>
            </a: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979FB977-309F-3773-1A03-4D354E9DC0B3}"/>
              </a:ext>
            </a:extLst>
          </p:cNvPr>
          <p:cNvGrpSpPr/>
          <p:nvPr/>
        </p:nvGrpSpPr>
        <p:grpSpPr>
          <a:xfrm>
            <a:off x="8182420" y="142420"/>
            <a:ext cx="3501728" cy="922063"/>
            <a:chOff x="5948252" y="228600"/>
            <a:chExt cx="3501728" cy="922063"/>
          </a:xfrm>
        </p:grpSpPr>
        <p:sp>
          <p:nvSpPr>
            <p:cNvPr id="5" name="TextBox 4"/>
            <p:cNvSpPr txBox="1"/>
            <p:nvPr/>
          </p:nvSpPr>
          <p:spPr>
            <a:xfrm>
              <a:off x="6807910" y="288011"/>
              <a:ext cx="264207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>
                  <a:solidFill>
                    <a:schemeClr val="accent1">
                      <a:lumMod val="75000"/>
                    </a:schemeClr>
                  </a:solidFill>
                </a:rPr>
                <a:t>ВЕС ЦП2 </a:t>
              </a:r>
            </a:p>
            <a:p>
              <a:pPr algn="ctr"/>
              <a:r>
                <a:rPr lang="ru-RU" sz="2400" b="1" dirty="0">
                  <a:solidFill>
                    <a:schemeClr val="accent1">
                      <a:lumMod val="75000"/>
                    </a:schemeClr>
                  </a:solidFill>
                </a:rPr>
                <a:t>54,5 бала из 131,5 </a:t>
              </a:r>
            </a:p>
          </p:txBody>
        </p:sp>
        <p:pic>
          <p:nvPicPr>
            <p:cNvPr id="9" name="Рисунок 8" descr="Предупреждение со сплошной заливкой">
              <a:extLst>
                <a:ext uri="{FF2B5EF4-FFF2-40B4-BE49-F238E27FC236}">
                  <a16:creationId xmlns:a16="http://schemas.microsoft.com/office/drawing/2014/main" id="{AD4F779E-B36C-D0C1-0EA2-5FB0AED0D75D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6002337" y="228600"/>
              <a:ext cx="914400" cy="914400"/>
            </a:xfrm>
            <a:prstGeom prst="rect">
              <a:avLst/>
            </a:prstGeom>
          </p:spPr>
        </p:pic>
        <p:sp>
          <p:nvSpPr>
            <p:cNvPr id="10" name="Скругленный прямоугольник 9">
              <a:extLst>
                <a:ext uri="{FF2B5EF4-FFF2-40B4-BE49-F238E27FC236}">
                  <a16:creationId xmlns:a16="http://schemas.microsoft.com/office/drawing/2014/main" id="{2371E779-C9E4-8F0F-1F0A-B806CF81C292}"/>
                </a:ext>
              </a:extLst>
            </p:cNvPr>
            <p:cNvSpPr/>
            <p:nvPr/>
          </p:nvSpPr>
          <p:spPr>
            <a:xfrm>
              <a:off x="5948252" y="228600"/>
              <a:ext cx="3393222" cy="922063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4748963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</TotalTime>
  <Words>1442</Words>
  <Application>Microsoft Office PowerPoint</Application>
  <PresentationFormat>Широкоэкранный</PresentationFormat>
  <Paragraphs>325</Paragraphs>
  <Slides>16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31" baseType="lpstr">
      <vt:lpstr>Akrobat</vt:lpstr>
      <vt:lpstr>Arial</vt:lpstr>
      <vt:lpstr>Calibri</vt:lpstr>
      <vt:lpstr>Calibri Light</vt:lpstr>
      <vt:lpstr>Crimson Pro Semi Bold</vt:lpstr>
      <vt:lpstr>Inter</vt:lpstr>
      <vt:lpstr>Liter</vt:lpstr>
      <vt:lpstr>Montserrat</vt:lpstr>
      <vt:lpstr>Montserrat ExtraBold</vt:lpstr>
      <vt:lpstr>Quattrocento Sans</vt:lpstr>
      <vt:lpstr>QuattrocentoSans</vt:lpstr>
      <vt:lpstr>Times New Roman</vt:lpstr>
      <vt:lpstr>Urbanist</vt:lpstr>
      <vt:lpstr>Urbanist SemiBold</vt:lpstr>
      <vt:lpstr>Тема Office</vt:lpstr>
      <vt:lpstr>Математическое и естественно-научное образование в Тамбовской области: результаты федерального мониторинга реализации регионального Комплексного плана мероприятий по повышению качества МИЕНО и задачи на перспективу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Реализация национальных целей и проектов в сфере цифровизации образования Тамбовской области: промежуточные результаты  и новые стратегии</dc:title>
  <dc:creator>User</dc:creator>
  <cp:lastModifiedBy>user</cp:lastModifiedBy>
  <cp:revision>56</cp:revision>
  <cp:lastPrinted>2025-12-04T10:48:24Z</cp:lastPrinted>
  <dcterms:created xsi:type="dcterms:W3CDTF">2025-12-03T20:40:46Z</dcterms:created>
  <dcterms:modified xsi:type="dcterms:W3CDTF">2026-05-13T05:57:35Z</dcterms:modified>
</cp:coreProperties>
</file>