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5" r:id="rId4"/>
    <p:sldId id="260" r:id="rId5"/>
    <p:sldId id="264" r:id="rId6"/>
    <p:sldId id="267" r:id="rId7"/>
    <p:sldId id="274" r:id="rId8"/>
    <p:sldId id="275" r:id="rId9"/>
    <p:sldId id="273" r:id="rId10"/>
    <p:sldId id="268" r:id="rId11"/>
    <p:sldId id="272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A3B"/>
    <a:srgbClr val="393185"/>
    <a:srgbClr val="0766D4"/>
    <a:srgbClr val="29B0E5"/>
    <a:srgbClr val="E53524"/>
    <a:srgbClr val="9FA1A4"/>
    <a:srgbClr val="39467D"/>
    <a:srgbClr val="DA70D6"/>
    <a:srgbClr val="CC0066"/>
    <a:srgbClr val="DC1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A629-ABF1-4416-BCE0-03E0C5C3AB4E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65FB-8CC8-46B6-9489-249275FEB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0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C65FB-8CC8-46B6-9489-249275FEB3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7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1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0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2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0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3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6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2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1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D88FA-93AE-46B6-B67B-675DCD132AC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7B91-45AB-4D75-A1E5-B7A94D11B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1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3400" y="506186"/>
            <a:ext cx="11658600" cy="6351814"/>
            <a:chOff x="533400" y="506186"/>
            <a:chExt cx="11658600" cy="6351814"/>
          </a:xfrm>
        </p:grpSpPr>
        <p:sp>
          <p:nvSpPr>
            <p:cNvPr id="12" name="Полилиния 11"/>
            <p:cNvSpPr/>
            <p:nvPr/>
          </p:nvSpPr>
          <p:spPr>
            <a:xfrm>
              <a:off x="533400" y="506186"/>
              <a:ext cx="11125200" cy="5845629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708942" y="3329188"/>
              <a:ext cx="3483058" cy="3528812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934" y="3474715"/>
              <a:ext cx="3266602" cy="3248302"/>
            </a:xfrm>
            <a:prstGeom prst="rect">
              <a:avLst/>
            </a:prstGeom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6096000" y="634232"/>
            <a:ext cx="542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ЗИМНИЙ ПЕДАГОГИЧЕСКИЙ ФЕСТИВАЛЬ </a:t>
            </a:r>
            <a:endParaRPr lang="ru-RU" sz="1400" dirty="0" smtClean="0">
              <a:solidFill>
                <a:srgbClr val="39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РАБОТНИКОВ ОБРАЗОВАТЕЛЬНЫХ ОРГАНИЗАЦИЙ </a:t>
            </a:r>
          </a:p>
          <a:p>
            <a:pPr algn="r"/>
            <a:r>
              <a:rPr lang="ru-RU" sz="1400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ТАМБОВСКОЙ </a:t>
            </a:r>
            <a:r>
              <a:rPr lang="ru-RU" sz="1400" dirty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r"/>
            <a:r>
              <a:rPr lang="ru-RU" b="1" dirty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#ОБРАЗОВАТЕЛЬНЫЙ </a:t>
            </a:r>
            <a:r>
              <a:rPr lang="ru-RU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ОЛИМП.68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26" y="677448"/>
            <a:ext cx="894978" cy="61468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062267" y="613590"/>
            <a:ext cx="2735488" cy="746543"/>
            <a:chOff x="3062267" y="613590"/>
            <a:chExt cx="2735488" cy="74654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54" t="11148" r="1942" b="6493"/>
            <a:stretch/>
          </p:blipFill>
          <p:spPr>
            <a:xfrm>
              <a:off x="5134904" y="613590"/>
              <a:ext cx="662851" cy="68192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35" t="1" r="-3436" b="-9591"/>
            <a:stretch/>
          </p:blipFill>
          <p:spPr>
            <a:xfrm>
              <a:off x="4204051" y="677448"/>
              <a:ext cx="793308" cy="68268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44" b="71557"/>
            <a:stretch/>
          </p:blipFill>
          <p:spPr>
            <a:xfrm>
              <a:off x="3062267" y="711337"/>
              <a:ext cx="1063805" cy="58558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930809" y="2015828"/>
            <a:ext cx="81331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РАЗГОВОРЫ О </a:t>
            </a:r>
            <a:r>
              <a:rPr lang="ru-RU" sz="3600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ВАЖНОМ:</a:t>
            </a:r>
          </a:p>
          <a:p>
            <a:pPr algn="ctr"/>
            <a:r>
              <a:rPr lang="ru-RU" sz="3600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КОМПОНЕНТ</a:t>
            </a:r>
          </a:p>
          <a:p>
            <a:pPr algn="ctr"/>
            <a:endParaRPr lang="ru-RU" sz="3600" b="1" dirty="0">
              <a:solidFill>
                <a:srgbClr val="39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3200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«Профессии </a:t>
            </a:r>
            <a:r>
              <a:rPr lang="ru-RU" sz="3200" b="1" dirty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отца к сыну</a:t>
            </a:r>
            <a:r>
              <a:rPr lang="ru-RU" sz="3200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создаются династии</a:t>
            </a:r>
            <a:r>
              <a:rPr lang="ru-RU" sz="3200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</a:p>
          <a:p>
            <a:pPr algn="ctr"/>
            <a:endParaRPr lang="ru-RU" sz="3200" b="1" dirty="0" smtClean="0">
              <a:solidFill>
                <a:srgbClr val="39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39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39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7-9 классы</a:t>
            </a:r>
            <a:endParaRPr lang="ru-RU" dirty="0" smtClean="0">
              <a:solidFill>
                <a:srgbClr val="39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solidFill>
                <a:srgbClr val="39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83799" y="238643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D450990-3F97-F0C6-54AF-A68867AF10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16" y="1039988"/>
            <a:ext cx="5106013" cy="28744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7A6BC4-0E8A-D5A3-77A5-3255229C1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93" y="3753170"/>
            <a:ext cx="4083882" cy="2497002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27EC96E2-B155-2AC6-BA8B-F1EA9D09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6556"/>
              </p:ext>
            </p:extLst>
          </p:nvPr>
        </p:nvGraphicFramePr>
        <p:xfrm>
          <a:off x="4947304" y="1122775"/>
          <a:ext cx="5888590" cy="5241405"/>
        </p:xfrm>
        <a:graphic>
          <a:graphicData uri="http://schemas.openxmlformats.org/drawingml/2006/table">
            <a:tbl>
              <a:tblPr firstRow="1" firstCol="1" bandRow="1"/>
              <a:tblGrid>
                <a:gridCol w="5398803">
                  <a:extLst>
                    <a:ext uri="{9D8B030D-6E8A-4147-A177-3AD203B41FA5}">
                      <a16:colId xmlns:a16="http://schemas.microsoft.com/office/drawing/2014/main" val="2766145619"/>
                    </a:ext>
                  </a:extLst>
                </a:gridCol>
                <a:gridCol w="489787">
                  <a:extLst>
                    <a:ext uri="{9D8B030D-6E8A-4147-A177-3AD203B41FA5}">
                      <a16:colId xmlns:a16="http://schemas.microsoft.com/office/drawing/2014/main" val="3332739027"/>
                    </a:ext>
                  </a:extLst>
                </a:gridCol>
              </a:tblGrid>
              <a:tr h="514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планировать, организовывать и управлять проектами, эффективно использовать время, ресурсы и управлять рисками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19659"/>
                  </a:ext>
                </a:extLst>
              </a:tr>
              <a:tr h="273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Креативность и умение решать проблемы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78324"/>
                  </a:ext>
                </a:extLst>
              </a:tr>
              <a:tr h="316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Аналитическое мышление и умение работать с большими объемами данных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50266"/>
                  </a:ext>
                </a:extLst>
              </a:tr>
              <a:tr h="18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Многозадачность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433407"/>
                  </a:ext>
                </a:extLst>
              </a:tr>
              <a:tr h="18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и адаптивность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182002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современными технологиями и программами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39971"/>
                  </a:ext>
                </a:extLst>
              </a:tr>
              <a:tr h="13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Быстрая обучаемость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65310"/>
                  </a:ext>
                </a:extLst>
              </a:tr>
              <a:tr h="153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межличностного общения, включая умение слушать, выражать свои мысли и разрешать конфликты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768556"/>
                  </a:ext>
                </a:extLst>
              </a:tr>
              <a:tr h="273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организовать работу команды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302443"/>
                  </a:ext>
                </a:extLst>
              </a:tr>
              <a:tr h="18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 интеллект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026855"/>
                  </a:ext>
                </a:extLst>
              </a:tr>
              <a:tr h="18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презентовать себя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023368"/>
                  </a:ext>
                </a:extLst>
              </a:tr>
              <a:tr h="327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работы с сервисами на основе искусственного интеллекта и машинного обучения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764952"/>
                  </a:ext>
                </a:extLst>
              </a:tr>
              <a:tr h="273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иностранными языками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7" marR="51167" marT="51167" marB="5116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53823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4093" y="379260"/>
            <a:ext cx="10794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ЧТО В ПРИОРИТЕТЕ НА СЕГОДНЯШНИЙ ДЕНЬ: ПРОФЕССИОНАЛЬНЫЕ ЗНАНИЯ ИЛИ  НАДПРОФЕССИОНАЛЬНЫЕ УМЕНИЯ И КОМПЕТЕНЦИИ? КАК МЕНЯЮТСЯ УСЛОВИЯ ТРУДА, ПРОФЕССИОНАЛЬНЫЕ ЗНАНИЯ, ПРОИЗВОДСТВЕННЫЕ ТЕХНОЛОГИИ?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08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7538" y="1911614"/>
            <a:ext cx="4793227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: выбор будущей профессии ребёнка на семейном совете с учётом собственного профессионального опыта, а также потребности  и предпочтений ребёнка.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Содержание игры: обсуждение выбора будущей профессии ребенка с позиции мамы и папы; использование разных ролей и позиций родителей (активное участие с настаиванием на выборе определённой будущей профессии, активное участие с учётом выбора будущего ребёнка, пассивная позиция через безучастное отношение), работа в трех командах.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18209"/>
              </p:ext>
            </p:extLst>
          </p:nvPr>
        </p:nvGraphicFramePr>
        <p:xfrm>
          <a:off x="5389756" y="2123107"/>
          <a:ext cx="6394205" cy="39161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33960">
                  <a:extLst>
                    <a:ext uri="{9D8B030D-6E8A-4147-A177-3AD203B41FA5}">
                      <a16:colId xmlns:a16="http://schemas.microsoft.com/office/drawing/2014/main" val="209801851"/>
                    </a:ext>
                  </a:extLst>
                </a:gridCol>
                <a:gridCol w="1734544">
                  <a:extLst>
                    <a:ext uri="{9D8B030D-6E8A-4147-A177-3AD203B41FA5}">
                      <a16:colId xmlns:a16="http://schemas.microsoft.com/office/drawing/2014/main" val="320809695"/>
                    </a:ext>
                  </a:extLst>
                </a:gridCol>
                <a:gridCol w="1372581">
                  <a:extLst>
                    <a:ext uri="{9D8B030D-6E8A-4147-A177-3AD203B41FA5}">
                      <a16:colId xmlns:a16="http://schemas.microsoft.com/office/drawing/2014/main" val="3710382816"/>
                    </a:ext>
                  </a:extLst>
                </a:gridCol>
                <a:gridCol w="1653120">
                  <a:extLst>
                    <a:ext uri="{9D8B030D-6E8A-4147-A177-3AD203B41FA5}">
                      <a16:colId xmlns:a16="http://schemas.microsoft.com/office/drawing/2014/main" val="3192094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Герои</a:t>
                      </a:r>
                      <a:endParaRPr lang="ru-RU" sz="1200" dirty="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Вика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Дима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Катя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1331656353"/>
                  </a:ext>
                </a:extLst>
              </a:tr>
              <a:tr h="6328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Хорошие предметные знания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3824909738"/>
                  </a:ext>
                </a:extLst>
              </a:tr>
              <a:tr h="6328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Личностные качества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Коммуникабельная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Целеустремленная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Стрессоустойчивая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Аккуратный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Внимательный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Усидчивый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Добрая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Креативная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Активная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3125061527"/>
                  </a:ext>
                </a:extLst>
              </a:tr>
              <a:tr h="11889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Предпочтения и увлечения</a:t>
                      </a:r>
                      <a:endParaRPr lang="ru-RU" sz="1200" dirty="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Любит делать слаймы и писать фанфики, а еще она отлично готовит.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Любит животных, может починить что угодно, а еще у него прекрасные вокальные данные.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Любит писать стихи и сочинять музыку, увлекается цветоводством.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1120996876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Профессия мамы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набор карт с профессиями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набор карт с профессиями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набор карт с профессиями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2276771552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Профессия папы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набор карт с профессиями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набор карт с профессиями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набор карт с профессиями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655749078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члены семьи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набор карт с профессиями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набор карт с профессиями</a:t>
                      </a:r>
                      <a:endParaRPr lang="ru-RU" sz="120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карт с профессиями</a:t>
                      </a:r>
                      <a:endParaRPr lang="ru-RU" sz="1200" dirty="0">
                        <a:effectLst/>
                        <a:latin typeface="PT Astra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29097889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3463" r="23904"/>
          <a:stretch/>
        </p:blipFill>
        <p:spPr>
          <a:xfrm>
            <a:off x="7786602" y="81671"/>
            <a:ext cx="2531461" cy="2750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0745" y="819803"/>
            <a:ext cx="665152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ИГРА  С РОДИТЕЛЯМИ И ДЕТЬМИ  «СЕМЕЙНЫЙ СОВЕТ»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4212" r="3368"/>
          <a:stretch/>
        </p:blipFill>
        <p:spPr>
          <a:xfrm>
            <a:off x="440346" y="2117481"/>
            <a:ext cx="5961967" cy="29831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72742" y="650374"/>
            <a:ext cx="924532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ЗАДАНИЯ ДЛЯ СЕМЕЙНЫХ КОМАНД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8506" y="1316591"/>
            <a:ext cx="5421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Кроссворд «</a:t>
            </a:r>
            <a:r>
              <a:rPr lang="ru-RU" dirty="0"/>
              <a:t>Собери багаж трудовых умений и компетенций своего ребёнка»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894" y="2216418"/>
            <a:ext cx="5316061" cy="30266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013141" y="1329579"/>
            <a:ext cx="6128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Задание «Распределите </a:t>
            </a:r>
            <a:r>
              <a:rPr lang="ru-RU" dirty="0" err="1"/>
              <a:t>надпрофессиональные</a:t>
            </a:r>
            <a:r>
              <a:rPr lang="ru-RU" dirty="0"/>
              <a:t> компетенций наиболее важные  для отдельных </a:t>
            </a:r>
            <a:r>
              <a:rPr lang="ru-RU" dirty="0" smtClean="0"/>
              <a:t>профессий»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4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10" y="862361"/>
            <a:ext cx="5009167" cy="488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6266D8-6CA8-7789-2B70-6B30A5D77EB2}"/>
              </a:ext>
            </a:extLst>
          </p:cNvPr>
          <p:cNvSpPr txBox="1"/>
          <p:nvPr/>
        </p:nvSpPr>
        <p:spPr>
          <a:xfrm>
            <a:off x="5834106" y="2436679"/>
            <a:ext cx="60115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ВК «Маршрут трудовой славы_68. Проложи маршрут трудовой славы тамбовского народа», </a:t>
            </a:r>
            <a:r>
              <a:rPr lang="ru-RU" sz="1200" dirty="0"/>
              <a:t>где размещены посты, видеоролики о  трудовых династиях, профессиональных достижениях, умениях и навыках, этапах трудовой деятельности на предприятиях и в организациях Тамбовской области</a:t>
            </a:r>
          </a:p>
          <a:p>
            <a:endParaRPr lang="ru-RU" dirty="0" smtClean="0"/>
          </a:p>
          <a:p>
            <a:r>
              <a:rPr lang="ru-RU" dirty="0" err="1" smtClean="0"/>
              <a:t>Челлендж</a:t>
            </a:r>
            <a:r>
              <a:rPr lang="ru-RU" dirty="0" smtClean="0"/>
              <a:t> </a:t>
            </a:r>
            <a:r>
              <a:rPr lang="ru-RU" dirty="0"/>
              <a:t>для семейных команд «Жить и работать на любимой Тамбовской земле!»</a:t>
            </a:r>
          </a:p>
          <a:p>
            <a:r>
              <a:rPr lang="ru-RU" sz="1200" dirty="0"/>
              <a:t>Для участия в челлендже необходимо: подготовить информацию о профессиональной деятельности, трудовых династиях, трудовых достижениях родителей, членов семьи, включая интересные факты о предприятиях и организациях, где трудились (</a:t>
            </a:r>
            <a:r>
              <a:rPr lang="ru-RU" sz="1200" dirty="0" err="1"/>
              <a:t>пра</a:t>
            </a:r>
            <a:r>
              <a:rPr lang="ru-RU" sz="1200" dirty="0"/>
              <a:t>)бабушки/дедушки/мамы/папы. Снимите видео или подберите фотографии.  </a:t>
            </a:r>
            <a:endParaRPr lang="ru-RU" sz="1200" dirty="0" smtClean="0"/>
          </a:p>
          <a:p>
            <a:endParaRPr lang="ru-RU" sz="1200" dirty="0"/>
          </a:p>
          <a:p>
            <a:pPr lvl="0"/>
            <a:r>
              <a:rPr lang="ru-RU" dirty="0">
                <a:solidFill>
                  <a:prstClr val="black"/>
                </a:solidFill>
              </a:rPr>
              <a:t>Интерактивная  карта трудовых династий Тамбовской области </a:t>
            </a:r>
            <a:r>
              <a:rPr lang="ru-RU" sz="1200" dirty="0">
                <a:solidFill>
                  <a:prstClr val="black"/>
                </a:solidFill>
              </a:rPr>
              <a:t>с аудио и видео комментариями о доблестном труде предков, географии трудовой деятельности семейных команд-участников занятия, трудовых достижениях, исторических ракурсах в развитии предприятия, условиях труда, достижениях предприятий.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878" y="450710"/>
            <a:ext cx="4624943" cy="23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компетенции отдельных профессий.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" y="0"/>
            <a:ext cx="12049433" cy="68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946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46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946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ОБЛАСТИ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946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#ОБРАЗОВАТЕЛЬНЫЙ 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46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ОЛИМП.68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2" name="Полилиния 11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2" y="4186430"/>
            <a:ext cx="2791598" cy="199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93" y="975827"/>
            <a:ext cx="2909469" cy="1939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9" y="550930"/>
            <a:ext cx="2960898" cy="198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31706" y="2246552"/>
            <a:ext cx="8825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15 мая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Международный день семьи</a:t>
            </a:r>
            <a:endParaRPr kumimoji="0" lang="ru-RU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64" y="4188929"/>
            <a:ext cx="3010424" cy="200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2" name="Полилиния 11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0232BD-F5A3-4D74-3D03-D1C9DCB68B4D}"/>
              </a:ext>
            </a:extLst>
          </p:cNvPr>
          <p:cNvSpPr/>
          <p:nvPr/>
        </p:nvSpPr>
        <p:spPr>
          <a:xfrm>
            <a:off x="685502" y="1213368"/>
            <a:ext cx="11272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«ТРУДОВЫЕ РЕЗЕРВЫ» = «ТЕХНОЛОГИЧЕСКИЙ СУВЕРИНИТЕТ СТРАНЫ»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5D7DF-1F4F-6D62-2431-55C2820EE466}"/>
              </a:ext>
            </a:extLst>
          </p:cNvPr>
          <p:cNvSpPr txBox="1"/>
          <p:nvPr/>
        </p:nvSpPr>
        <p:spPr>
          <a:xfrm>
            <a:off x="685502" y="2018128"/>
            <a:ext cx="52340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За 5 лет надо подготовить 1 миллион специалистов рабочих профессий для обеспечения безопасности и конкурентоспособности России</a:t>
            </a:r>
          </a:p>
          <a:p>
            <a:r>
              <a:rPr lang="ru-RU" sz="1200" dirty="0"/>
              <a:t>«Задача конкретная: за ближайшие 5 лет подготовить порядка миллиона специалистов рабочих профессий на электронной промышленности, индустрии робототехники, машиностроении, металлургии, фармацевтики, сельского хозяйства и ОПК, строительства транспорта, атомной и других отраслей, ключевых для обеспечения безопасности, суверенитета и конкурентоспособности России»</a:t>
            </a:r>
          </a:p>
          <a:p>
            <a:pPr algn="r"/>
            <a:r>
              <a:rPr lang="ru-RU" sz="1200" i="1" dirty="0"/>
              <a:t>В.В.Путин</a:t>
            </a:r>
          </a:p>
          <a:p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68656C-874A-72F6-31C6-1677F01F4B82}"/>
              </a:ext>
            </a:extLst>
          </p:cNvPr>
          <p:cNvSpPr txBox="1"/>
          <p:nvPr/>
        </p:nvSpPr>
        <p:spPr>
          <a:xfrm>
            <a:off x="6420852" y="2018128"/>
            <a:ext cx="53580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Подходы к системе подготовки кадров и научно-технологической политике страны необходимо обновить</a:t>
            </a:r>
          </a:p>
          <a:p>
            <a:r>
              <a:rPr lang="ru-RU" sz="1200" dirty="0"/>
              <a:t>«С учетом масштабных задач, стоящих перед страной, мы должны серьезно обновить подходы к системе подготовки кадров, к научно-технологической политике. На недавнем совете по науке и образованию мы говорили о необходимости четко расставить приоритеты, сконцентрировать ресурсы на получение конкретных, принципиально значимых научных результатов. Прежде всего, в тех сферах, где у нас есть хорошие заделы и, которые имеют критическое значение для жизни страны. Речь идет о таких сферах, как транспорт, энергетика, ЖКХ, медицина, сельское хозяйство, промышленность»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В.В.Путин</a:t>
            </a:r>
          </a:p>
          <a:p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C5316F-33B2-97CF-C47F-88F9EA9667FB}"/>
              </a:ext>
            </a:extLst>
          </p:cNvPr>
          <p:cNvSpPr txBox="1"/>
          <p:nvPr/>
        </p:nvSpPr>
        <p:spPr>
          <a:xfrm>
            <a:off x="685502" y="4235218"/>
            <a:ext cx="52340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В  сфере подготовки кадров для промышленности нужны кардинальные перемены </a:t>
            </a:r>
          </a:p>
          <a:p>
            <a:r>
              <a:rPr lang="ru-RU" sz="1200" dirty="0"/>
              <a:t>«Еще одно базовое направление — подготовка квалифицированных инженерных, технических и рабочих кадров. Их дефицит формировался годами, мы об этом много раз говорили, и здесь нам нужны действительно кардинальные перемены, ощутимые результаты. Цели, которые стоят перед промышленностью, перед экономикой в целом, сами не реализуются, их достигают люди — специалисты, работающие на предприятиях»</a:t>
            </a:r>
          </a:p>
          <a:p>
            <a:pPr algn="r"/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В.В.Путин</a:t>
            </a:r>
          </a:p>
          <a:p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46978-A7C7-2FA2-D85B-3C4776113145}"/>
              </a:ext>
            </a:extLst>
          </p:cNvPr>
          <p:cNvSpPr txBox="1"/>
          <p:nvPr/>
        </p:nvSpPr>
        <p:spPr>
          <a:xfrm>
            <a:off x="6306491" y="4200548"/>
            <a:ext cx="55869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Необходимо обеспечить кадровый суверенитет России</a:t>
            </a:r>
          </a:p>
          <a:p>
            <a:endParaRPr lang="ru-RU" sz="1200" dirty="0"/>
          </a:p>
          <a:p>
            <a:r>
              <a:rPr lang="ru-RU" sz="1200" dirty="0"/>
              <a:t> «Важная тема здесь — это обеспечение кадрового суверенитета страны, подготовка специалистов, в том числе по наиболее дефицитным рабочим профессиям. Ключевой механизм этой работы — федеральный проект «</a:t>
            </a:r>
            <a:r>
              <a:rPr lang="ru-RU" sz="1200" dirty="0" err="1"/>
              <a:t>Профессионалитет</a:t>
            </a:r>
            <a:r>
              <a:rPr lang="ru-RU" sz="1200" dirty="0"/>
              <a:t>», в который входят около тысячи опорных предприятий в 24 отраслях реального сектора экономики и сотни колледжей по всей России. С его помощью за пять лет не менее миллиона человек должны получить современные и востребованные рабочие профессии…..Важно сохранить «тесную связку образовательной системы, отраслей производства, работодателей»</a:t>
            </a:r>
          </a:p>
          <a:p>
            <a:pPr algn="r"/>
            <a:r>
              <a:rPr lang="ru-RU" sz="1200" i="1" dirty="0"/>
              <a:t>В.В Путин</a:t>
            </a:r>
          </a:p>
        </p:txBody>
      </p:sp>
    </p:spTree>
    <p:extLst>
      <p:ext uri="{BB962C8B-B14F-4D97-AF65-F5344CB8AC3E}">
        <p14:creationId xmlns:p14="http://schemas.microsoft.com/office/powerpoint/2010/main" val="14311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C708DC-9E91-703C-3779-DAE5AF77001B}"/>
              </a:ext>
            </a:extLst>
          </p:cNvPr>
          <p:cNvSpPr/>
          <p:nvPr/>
        </p:nvSpPr>
        <p:spPr>
          <a:xfrm>
            <a:off x="685502" y="652929"/>
            <a:ext cx="11272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ОТКУДА ПРИШЛО ПОНЯТИЕ «ТРУДОВЫЕ РЕЗЕРВЫ»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B13F5-A08C-9623-27B8-EAFFBDAED117}"/>
              </a:ext>
            </a:extLst>
          </p:cNvPr>
          <p:cNvSpPr txBox="1"/>
          <p:nvPr/>
        </p:nvSpPr>
        <p:spPr>
          <a:xfrm>
            <a:off x="598577" y="1319495"/>
            <a:ext cx="1060977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2 октября 1940 года </a:t>
            </a:r>
            <a:r>
              <a:rPr lang="ru-RU" sz="2000" dirty="0"/>
              <a:t>Президиумом Верховного Совета СССР был принят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Указ «О государственных трудовых резервах СССР».</a:t>
            </a:r>
            <a:r>
              <a:rPr lang="ru-RU" sz="2000" dirty="0"/>
              <a:t> 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dirty="0"/>
              <a:t>Данный Указ знаменует начало периода создания и развития государственных трудовых резервов как единой централизованной системы подготовки и распределения квалифицированных рабочих из числа молодежи.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dirty="0"/>
              <a:t>Государственные трудовые резервы СССР рассматривались как система организованной, плановой подготовки квалифицированной рабочей силы для ведущих отраслей народного хозяйства Союза ССР путём обучения городской и сельской молодёжи в специальных учебных заведениях.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dirty="0"/>
              <a:t>Создание системы государственных трудовых ресурсов положило начало единой централизованной системе профессионально-технического образования в нашей стране. 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dirty="0"/>
              <a:t>За годы своего существования она подготовила многие миллионы квалифицированных рабочих</a:t>
            </a:r>
          </a:p>
        </p:txBody>
      </p:sp>
    </p:spTree>
    <p:extLst>
      <p:ext uri="{BB962C8B-B14F-4D97-AF65-F5344CB8AC3E}">
        <p14:creationId xmlns:p14="http://schemas.microsoft.com/office/powerpoint/2010/main" val="36040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9F3939-A730-66D6-56BA-1273038D1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16" y="2129608"/>
            <a:ext cx="1905000" cy="1905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D92BD6-5CBB-80C5-7D0F-450A84CB816E}"/>
              </a:ext>
            </a:extLst>
          </p:cNvPr>
          <p:cNvSpPr/>
          <p:nvPr/>
        </p:nvSpPr>
        <p:spPr>
          <a:xfrm>
            <a:off x="2443047" y="1804835"/>
            <a:ext cx="97489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ассоциации вызывает слово </a:t>
            </a:r>
            <a:r>
              <a:rPr lang="ru-RU" sz="4000" dirty="0" smtClean="0">
                <a:solidFill>
                  <a:prstClr val="black"/>
                </a:solidFill>
                <a:latin typeface="Calibri" panose="020F0502020204030204"/>
              </a:rPr>
              <a:t>«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труд», «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трудова</a:t>
            </a:r>
            <a:r>
              <a:rPr lang="ru-RU" sz="4000" dirty="0" smtClean="0">
                <a:solidFill>
                  <a:prstClr val="black"/>
                </a:solidFill>
                <a:latin typeface="Calibri" panose="020F0502020204030204"/>
              </a:rPr>
              <a:t>я деятельность», «трудовые резервы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ТРУД для меня - это ........</a:t>
            </a:r>
          </a:p>
        </p:txBody>
      </p:sp>
    </p:spTree>
    <p:extLst>
      <p:ext uri="{BB962C8B-B14F-4D97-AF65-F5344CB8AC3E}">
        <p14:creationId xmlns:p14="http://schemas.microsoft.com/office/powerpoint/2010/main" val="495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FAECA8-048C-AB38-4475-D917512CC63E}"/>
              </a:ext>
            </a:extLst>
          </p:cNvPr>
          <p:cNvSpPr txBox="1"/>
          <p:nvPr/>
        </p:nvSpPr>
        <p:spPr>
          <a:xfrm>
            <a:off x="2074407" y="750695"/>
            <a:ext cx="8524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РЕГИОНАЛЬНЫЕ ОСОБЕННОСТИ И ФАКТЫ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BEF9EA-ED2B-246E-8803-994D4E31C2C0}"/>
              </a:ext>
            </a:extLst>
          </p:cNvPr>
          <p:cNvSpPr txBox="1"/>
          <p:nvPr/>
        </p:nvSpPr>
        <p:spPr>
          <a:xfrm>
            <a:off x="1748886" y="1225079"/>
            <a:ext cx="100059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25 мая 2023 года в  Олимпийском парке города Тамбова высажена </a:t>
            </a:r>
            <a:r>
              <a:rPr lang="ru-RU" b="1" dirty="0">
                <a:solidFill>
                  <a:srgbClr val="C00000"/>
                </a:solidFill>
              </a:rPr>
              <a:t>аллея трудовых династий</a:t>
            </a:r>
            <a:r>
              <a:rPr lang="ru-RU" dirty="0"/>
              <a:t>. Аллея стала символом добрых, многолетних традиций и уважение тем, кто на протяжении десятков и сотен лет трудились во благо развития Тамбовщины. Тамбов стал одним из первых в стране, кто поддержал такую инициативу.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F91227-59D6-456A-200A-31A1EE1135C3}"/>
              </a:ext>
            </a:extLst>
          </p:cNvPr>
          <p:cNvSpPr txBox="1"/>
          <p:nvPr/>
        </p:nvSpPr>
        <p:spPr>
          <a:xfrm flipH="1">
            <a:off x="670184" y="1221345"/>
            <a:ext cx="1170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F06264-EC11-67E8-6B43-5694C4292E2C}"/>
              </a:ext>
            </a:extLst>
          </p:cNvPr>
          <p:cNvSpPr txBox="1"/>
          <p:nvPr/>
        </p:nvSpPr>
        <p:spPr>
          <a:xfrm>
            <a:off x="1748886" y="3676199"/>
            <a:ext cx="795659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Награды Тамбовской области: </a:t>
            </a:r>
          </a:p>
          <a:p>
            <a:r>
              <a:rPr lang="ru-RU" sz="1200" dirty="0"/>
              <a:t>•	Звание «Почётный гражданин Тамбовской области»;</a:t>
            </a:r>
          </a:p>
          <a:p>
            <a:r>
              <a:rPr lang="ru-RU" sz="1200" dirty="0"/>
              <a:t>•	Почётное звание «Населенный пункт трудовой славы»;</a:t>
            </a:r>
          </a:p>
          <a:p>
            <a:r>
              <a:rPr lang="ru-RU" sz="1200" dirty="0"/>
              <a:t>•	Нагрудный знак «Герой Труда Тамбовской области»;</a:t>
            </a:r>
          </a:p>
          <a:p>
            <a:r>
              <a:rPr lang="ru-RU" sz="1200" dirty="0"/>
              <a:t>•	Нагрудный знак «За заслуги перед Тамбовской областью» и др.</a:t>
            </a:r>
          </a:p>
          <a:p>
            <a:r>
              <a:rPr lang="ru-RU" dirty="0"/>
              <a:t>Наградами Правительства Тамбовской области:</a:t>
            </a:r>
          </a:p>
          <a:p>
            <a:r>
              <a:rPr lang="ru-RU" sz="1200" dirty="0"/>
              <a:t>•	Нагрудный знак «За трудовые достижения»;</a:t>
            </a:r>
          </a:p>
          <a:p>
            <a:r>
              <a:rPr lang="ru-RU" sz="1200" dirty="0"/>
              <a:t>•	Нагрудный знак «За безупречную гражданскую службу»;</a:t>
            </a:r>
          </a:p>
          <a:p>
            <a:r>
              <a:rPr lang="ru-RU" sz="1200" dirty="0"/>
              <a:t>•	Нагрудный знак «За развитие сферы образования Тамбовской области»;</a:t>
            </a:r>
          </a:p>
          <a:p>
            <a:r>
              <a:rPr lang="ru-RU" sz="1200" dirty="0"/>
              <a:t>•	Нагрудный знак «Почётный наставник Тамбовской области»;</a:t>
            </a:r>
          </a:p>
          <a:p>
            <a:r>
              <a:rPr lang="ru-RU" sz="1200" dirty="0"/>
              <a:t>•	Нагрудный знак «За содействие в обеспечении безопасности и правопорядка в Тамбовской области»;</a:t>
            </a:r>
          </a:p>
          <a:p>
            <a:r>
              <a:rPr lang="ru-RU" sz="1200" dirty="0"/>
              <a:t>•	Нагрудный знак «За содействие развитию Тамбовской области»;</a:t>
            </a:r>
          </a:p>
          <a:p>
            <a:r>
              <a:rPr lang="ru-RU" sz="1200" dirty="0"/>
              <a:t>•	Нагрудный знак «За верность педагогической профессии» и др</a:t>
            </a:r>
            <a:r>
              <a:rPr lang="ru-RU" dirty="0"/>
              <a:t>.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58527-0D6E-CB9C-E98D-151CFF94EFA1}"/>
              </a:ext>
            </a:extLst>
          </p:cNvPr>
          <p:cNvSpPr txBox="1"/>
          <p:nvPr/>
        </p:nvSpPr>
        <p:spPr>
          <a:xfrm flipH="1">
            <a:off x="670184" y="4071951"/>
            <a:ext cx="1170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5B2A5B-3E56-8500-5F7B-874A797C7703}"/>
              </a:ext>
            </a:extLst>
          </p:cNvPr>
          <p:cNvSpPr txBox="1"/>
          <p:nvPr/>
        </p:nvSpPr>
        <p:spPr>
          <a:xfrm flipH="1">
            <a:off x="2661404" y="2387896"/>
            <a:ext cx="1170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3D271D-FD1E-E92E-3E83-CAD453F031B8}"/>
              </a:ext>
            </a:extLst>
          </p:cNvPr>
          <p:cNvSpPr txBox="1"/>
          <p:nvPr/>
        </p:nvSpPr>
        <p:spPr>
          <a:xfrm>
            <a:off x="3740341" y="2572561"/>
            <a:ext cx="8247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Трудовые династии представили Тамбовскую область на выставке «Россия» в отраслевые дни «Сельское хозяйство», «Образование», «Промышленность» и т.д.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803828-822F-3064-7878-7EAECA14845F}"/>
              </a:ext>
            </a:extLst>
          </p:cNvPr>
          <p:cNvSpPr txBox="1"/>
          <p:nvPr/>
        </p:nvSpPr>
        <p:spPr>
          <a:xfrm>
            <a:off x="6959597" y="3354252"/>
            <a:ext cx="5027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Поселок Добровольский Петровского района – «Населенный пункт трудовой славы»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8E9D99-C7AF-8112-DC69-3694E7AB3C55}"/>
              </a:ext>
            </a:extLst>
          </p:cNvPr>
          <p:cNvSpPr txBox="1"/>
          <p:nvPr/>
        </p:nvSpPr>
        <p:spPr>
          <a:xfrm>
            <a:off x="6959597" y="4000583"/>
            <a:ext cx="49338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Мемориальный  комплекс «Тамбовский колхозник» как подвиг тружеников тыла (1949 год), где установлен танк Т-34, один из тех, что был собран на средства тамбовчан и с боями прошел «</a:t>
            </a:r>
            <a:r>
              <a:rPr lang="ru-RU" dirty="0" err="1"/>
              <a:t>полЕвропы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250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7869" y="793142"/>
            <a:ext cx="10736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АЛЛЕЯ ТРУДОВЫХ ДИНАСТИЙ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67" y="1497019"/>
            <a:ext cx="5938019" cy="28226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24518" y="1892702"/>
            <a:ext cx="4953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49 трудовых династий промышленных предприятий </a:t>
            </a:r>
            <a:r>
              <a:rPr lang="ru-RU" dirty="0" smtClean="0"/>
              <a:t>региона</a:t>
            </a:r>
          </a:p>
          <a:p>
            <a:endParaRPr lang="ru-RU" dirty="0" smtClean="0"/>
          </a:p>
          <a:p>
            <a:r>
              <a:rPr lang="ru-RU" dirty="0" smtClean="0"/>
              <a:t>общий </a:t>
            </a:r>
            <a:r>
              <a:rPr lang="ru-RU" dirty="0"/>
              <a:t>рабочий </a:t>
            </a:r>
            <a:r>
              <a:rPr lang="ru-RU" dirty="0" smtClean="0"/>
              <a:t>стаж - 5 </a:t>
            </a:r>
            <a:r>
              <a:rPr lang="ru-RU" dirty="0"/>
              <a:t>700 </a:t>
            </a:r>
            <a:r>
              <a:rPr lang="ru-RU" dirty="0" smtClean="0"/>
              <a:t>лет</a:t>
            </a:r>
          </a:p>
          <a:p>
            <a:endParaRPr lang="ru-RU" dirty="0" smtClean="0"/>
          </a:p>
          <a:p>
            <a:r>
              <a:rPr lang="ru-RU" dirty="0" smtClean="0"/>
              <a:t>стаж </a:t>
            </a:r>
            <a:r>
              <a:rPr lang="ru-RU" dirty="0"/>
              <a:t>трудовых династий </a:t>
            </a:r>
            <a:r>
              <a:rPr lang="ru-RU" dirty="0" smtClean="0"/>
              <a:t>на одном предприятии – 370 лет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18668" y="4747030"/>
            <a:ext cx="7029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Тамбовский вагоноремонтный завод — филиал «</a:t>
            </a:r>
            <a:r>
              <a:rPr lang="ru-RU" dirty="0" err="1"/>
              <a:t>Вагонреммаш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4867" y="4784883"/>
            <a:ext cx="1256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«ЗАВКОМ»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57056" y="5686392"/>
            <a:ext cx="125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«Пигмент»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91610" y="5168384"/>
            <a:ext cx="3636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«Завод подшипников скольжения»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37421" y="5749010"/>
            <a:ext cx="379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Тамбовский завод «Электроприбор»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2787" y="5698609"/>
            <a:ext cx="3038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Тамбовский завод «</a:t>
            </a:r>
            <a:r>
              <a:rPr lang="ru-RU" dirty="0" err="1"/>
              <a:t>Ревтруд</a:t>
            </a:r>
            <a:r>
              <a:rPr lang="ru-RU" dirty="0"/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14039" y="5154097"/>
            <a:ext cx="307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Тамбовский завод «Октябрь»</a:t>
            </a:r>
          </a:p>
        </p:txBody>
      </p:sp>
    </p:spTree>
    <p:extLst>
      <p:ext uri="{BB962C8B-B14F-4D97-AF65-F5344CB8AC3E}">
        <p14:creationId xmlns:p14="http://schemas.microsoft.com/office/powerpoint/2010/main" val="14004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82" y="550930"/>
            <a:ext cx="1078323" cy="7202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7869" y="793142"/>
            <a:ext cx="10736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ТРУДОВЫЕ  ДИНАСТИИ ТАМБОВСКОЙ ОБЛАСТИ НА МЕЖДУНАРОДНОЙ ВЫСТАВКЕ «РОССИЯ» В РАМКАХ ОТРАСЛЕВЫХ ДНЕЙ «СЕЛЬСКОГО ХОЗЯЙСТВА», «ОБРАЗОВАНИЯ», «ПРОМЫШЛЕННОСТИ», «СТРОИТЕЛЬСТВА и ЖКХ»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40" y="2235683"/>
            <a:ext cx="4688230" cy="3517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127" t="21270" r="44598" b="22480"/>
          <a:stretch/>
        </p:blipFill>
        <p:spPr>
          <a:xfrm>
            <a:off x="5517299" y="2319991"/>
            <a:ext cx="6042914" cy="35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8547" y="371389"/>
            <a:ext cx="11658991" cy="6537686"/>
            <a:chOff x="298547" y="371389"/>
            <a:chExt cx="11658991" cy="6537686"/>
          </a:xfrm>
        </p:grpSpPr>
        <p:sp>
          <p:nvSpPr>
            <p:cNvPr id="8" name="TextBox 7"/>
            <p:cNvSpPr txBox="1"/>
            <p:nvPr/>
          </p:nvSpPr>
          <p:spPr>
            <a:xfrm>
              <a:off x="1072742" y="6478188"/>
              <a:ext cx="9245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ЗИМНИЙ ПЕДАГОГИЧЕСКИЙ ФЕСТИВАЛЬ СРЕДИ </a:t>
              </a:r>
              <a:r>
                <a:rPr lang="ru-RU" sz="1000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 ОБРАЗОВАТЕЛЬНЫХ ОРГАНИЗАЦИЙ ТАМБОВСКОЙ </a:t>
              </a:r>
              <a:r>
                <a:rPr lang="ru-RU" sz="1000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</a:p>
            <a:p>
              <a:pPr algn="r"/>
              <a:r>
                <a:rPr lang="ru-RU" sz="1100" b="1" dirty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#ОБРАЗОВАТЕЛЬНЫЙ </a:t>
              </a:r>
              <a:r>
                <a:rPr lang="ru-RU" sz="1100" b="1" dirty="0" smtClean="0">
                  <a:solidFill>
                    <a:srgbClr val="394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ОЛИМП.68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8547" y="371389"/>
              <a:ext cx="11658991" cy="6115222"/>
            </a:xfrm>
            <a:custGeom>
              <a:avLst/>
              <a:gdLst>
                <a:gd name="connsiteX0" fmla="*/ 1031259 w 11125200"/>
                <a:gd name="connsiteY0" fmla="*/ 77288 h 5845629"/>
                <a:gd name="connsiteX1" fmla="*/ 84909 w 11125200"/>
                <a:gd name="connsiteY1" fmla="*/ 1023638 h 5845629"/>
                <a:gd name="connsiteX2" fmla="*/ 84909 w 11125200"/>
                <a:gd name="connsiteY2" fmla="*/ 5755277 h 5845629"/>
                <a:gd name="connsiteX3" fmla="*/ 10093941 w 11125200"/>
                <a:gd name="connsiteY3" fmla="*/ 5755277 h 5845629"/>
                <a:gd name="connsiteX4" fmla="*/ 11040291 w 11125200"/>
                <a:gd name="connsiteY4" fmla="*/ 4808927 h 5845629"/>
                <a:gd name="connsiteX5" fmla="*/ 11040291 w 11125200"/>
                <a:gd name="connsiteY5" fmla="*/ 77288 h 5845629"/>
                <a:gd name="connsiteX6" fmla="*/ 974291 w 11125200"/>
                <a:gd name="connsiteY6" fmla="*/ 0 h 5845629"/>
                <a:gd name="connsiteX7" fmla="*/ 11125200 w 11125200"/>
                <a:gd name="connsiteY7" fmla="*/ 0 h 5845629"/>
                <a:gd name="connsiteX8" fmla="*/ 11125200 w 11125200"/>
                <a:gd name="connsiteY8" fmla="*/ 4871338 h 5845629"/>
                <a:gd name="connsiteX9" fmla="*/ 10150909 w 11125200"/>
                <a:gd name="connsiteY9" fmla="*/ 5845629 h 5845629"/>
                <a:gd name="connsiteX10" fmla="*/ 0 w 11125200"/>
                <a:gd name="connsiteY10" fmla="*/ 5845629 h 5845629"/>
                <a:gd name="connsiteX11" fmla="*/ 0 w 11125200"/>
                <a:gd name="connsiteY11" fmla="*/ 974291 h 5845629"/>
                <a:gd name="connsiteX12" fmla="*/ 974291 w 11125200"/>
                <a:gd name="connsiteY12" fmla="*/ 0 h 5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5200" h="5845629">
                  <a:moveTo>
                    <a:pt x="1031259" y="77288"/>
                  </a:moveTo>
                  <a:cubicBezTo>
                    <a:pt x="508604" y="77288"/>
                    <a:pt x="84909" y="500983"/>
                    <a:pt x="84909" y="1023638"/>
                  </a:cubicBezTo>
                  <a:lnTo>
                    <a:pt x="84909" y="5755277"/>
                  </a:lnTo>
                  <a:lnTo>
                    <a:pt x="10093941" y="5755277"/>
                  </a:lnTo>
                  <a:cubicBezTo>
                    <a:pt x="10616596" y="5755277"/>
                    <a:pt x="11040291" y="5331582"/>
                    <a:pt x="11040291" y="4808927"/>
                  </a:cubicBezTo>
                  <a:lnTo>
                    <a:pt x="11040291" y="77288"/>
                  </a:lnTo>
                  <a:close/>
                  <a:moveTo>
                    <a:pt x="974291" y="0"/>
                  </a:moveTo>
                  <a:lnTo>
                    <a:pt x="11125200" y="0"/>
                  </a:lnTo>
                  <a:lnTo>
                    <a:pt x="11125200" y="4871338"/>
                  </a:lnTo>
                  <a:cubicBezTo>
                    <a:pt x="11125200" y="5409424"/>
                    <a:pt x="10688995" y="5845629"/>
                    <a:pt x="10150909" y="5845629"/>
                  </a:cubicBezTo>
                  <a:lnTo>
                    <a:pt x="0" y="5845629"/>
                  </a:lnTo>
                  <a:lnTo>
                    <a:pt x="0" y="974291"/>
                  </a:lnTo>
                  <a:cubicBezTo>
                    <a:pt x="0" y="436205"/>
                    <a:pt x="436205" y="0"/>
                    <a:pt x="974291" y="0"/>
                  </a:cubicBezTo>
                  <a:close/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457392" y="5100606"/>
            <a:ext cx="1734607" cy="1757393"/>
            <a:chOff x="10457392" y="5100606"/>
            <a:chExt cx="1734607" cy="1757393"/>
          </a:xfrm>
        </p:grpSpPr>
        <p:sp>
          <p:nvSpPr>
            <p:cNvPr id="13" name="Полилиния 12"/>
            <p:cNvSpPr>
              <a:spLocks noChangeAspect="1"/>
            </p:cNvSpPr>
            <p:nvPr/>
          </p:nvSpPr>
          <p:spPr>
            <a:xfrm>
              <a:off x="10457392" y="5100606"/>
              <a:ext cx="1734607" cy="1757393"/>
            </a:xfrm>
            <a:custGeom>
              <a:avLst/>
              <a:gdLst>
                <a:gd name="connsiteX0" fmla="*/ 2472744 w 3483058"/>
                <a:gd name="connsiteY0" fmla="*/ 0 h 3528812"/>
                <a:gd name="connsiteX1" fmla="*/ 3379437 w 3483058"/>
                <a:gd name="connsiteY1" fmla="*/ 171518 h 3528812"/>
                <a:gd name="connsiteX2" fmla="*/ 3483058 w 3483058"/>
                <a:gd name="connsiteY2" fmla="*/ 216842 h 3528812"/>
                <a:gd name="connsiteX3" fmla="*/ 3483058 w 3483058"/>
                <a:gd name="connsiteY3" fmla="*/ 3528812 h 3528812"/>
                <a:gd name="connsiteX4" fmla="*/ 239393 w 3483058"/>
                <a:gd name="connsiteY4" fmla="*/ 3528812 h 3528812"/>
                <a:gd name="connsiteX5" fmla="*/ 194320 w 3483058"/>
                <a:gd name="connsiteY5" fmla="*/ 3435248 h 3528812"/>
                <a:gd name="connsiteX6" fmla="*/ 0 w 3483058"/>
                <a:gd name="connsiteY6" fmla="*/ 2472744 h 3528812"/>
                <a:gd name="connsiteX7" fmla="*/ 2472744 w 3483058"/>
                <a:gd name="connsiteY7" fmla="*/ 0 h 35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058" h="3528812">
                  <a:moveTo>
                    <a:pt x="2472744" y="0"/>
                  </a:moveTo>
                  <a:cubicBezTo>
                    <a:pt x="2792820" y="0"/>
                    <a:pt x="3098693" y="60814"/>
                    <a:pt x="3379437" y="171518"/>
                  </a:cubicBezTo>
                  <a:lnTo>
                    <a:pt x="3483058" y="216842"/>
                  </a:lnTo>
                  <a:lnTo>
                    <a:pt x="3483058" y="3528812"/>
                  </a:lnTo>
                  <a:lnTo>
                    <a:pt x="239393" y="3528812"/>
                  </a:lnTo>
                  <a:lnTo>
                    <a:pt x="194320" y="3435248"/>
                  </a:lnTo>
                  <a:cubicBezTo>
                    <a:pt x="69193" y="3139413"/>
                    <a:pt x="0" y="2814159"/>
                    <a:pt x="0" y="2472744"/>
                  </a:cubicBezTo>
                  <a:cubicBezTo>
                    <a:pt x="0" y="1107085"/>
                    <a:pt x="1107085" y="0"/>
                    <a:pt x="2472744" y="0"/>
                  </a:cubicBezTo>
                  <a:close/>
                </a:path>
              </a:pathLst>
            </a:custGeom>
            <a:solidFill>
              <a:srgbClr val="3B7A3B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282" y="5243080"/>
              <a:ext cx="1541887" cy="1533249"/>
            </a:xfrm>
            <a:prstGeom prst="rect">
              <a:avLst/>
            </a:prstGeom>
            <a:effectLst/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533" y="550930"/>
            <a:ext cx="1078323" cy="7202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999" y="-232116"/>
            <a:ext cx="9982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/>
          </a:p>
          <a:p>
            <a:pPr algn="ctr"/>
            <a:r>
              <a:rPr lang="ru-RU" sz="3200" b="1" dirty="0"/>
              <a:t>Дискуссия на тему: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/>
              <a:t>Трудовая династия: </a:t>
            </a:r>
            <a:r>
              <a:rPr lang="ru-RU" sz="3200" b="1" dirty="0" smtClean="0"/>
              <a:t>ПРОДОЛЖАТЬ </a:t>
            </a:r>
            <a:r>
              <a:rPr lang="ru-RU" sz="3200" b="1" dirty="0"/>
              <a:t>нельзя </a:t>
            </a:r>
            <a:r>
              <a:rPr lang="ru-RU" sz="3200" b="1" dirty="0" smtClean="0"/>
              <a:t>БРОСИТЬ»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036" y="1331712"/>
            <a:ext cx="117886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-Стоит </a:t>
            </a:r>
            <a:r>
              <a:rPr lang="ru-RU" sz="2400" dirty="0">
                <a:cs typeface="Times New Roman" panose="02020603050405020304" pitchFamily="18" charset="0"/>
              </a:rPr>
              <a:t>ли идти по стопам родителей?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-В </a:t>
            </a:r>
            <a:r>
              <a:rPr lang="ru-RU" sz="2400" dirty="0">
                <a:cs typeface="Times New Roman" panose="02020603050405020304" pitchFamily="18" charset="0"/>
              </a:rPr>
              <a:t>чём вы видите  положительные стороны профессиональных династий</a:t>
            </a:r>
            <a:r>
              <a:rPr lang="ru-RU" sz="2400" dirty="0" smtClean="0">
                <a:cs typeface="Times New Roman" panose="02020603050405020304" pitchFamily="18" charset="0"/>
              </a:rPr>
              <a:t>?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-В </a:t>
            </a:r>
            <a:r>
              <a:rPr lang="ru-RU" sz="2400" dirty="0">
                <a:cs typeface="Times New Roman" panose="02020603050405020304" pitchFamily="18" charset="0"/>
              </a:rPr>
              <a:t>чём вы видите минусы трудовых </a:t>
            </a:r>
            <a:r>
              <a:rPr lang="ru-RU" sz="2400" dirty="0" smtClean="0">
                <a:cs typeface="Times New Roman" panose="02020603050405020304" pitchFamily="18" charset="0"/>
              </a:rPr>
              <a:t>династий?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-Позволяет </a:t>
            </a:r>
            <a:r>
              <a:rPr lang="ru-RU" sz="2400" dirty="0">
                <a:cs typeface="Times New Roman" panose="02020603050405020304" pitchFamily="18" charset="0"/>
              </a:rPr>
              <a:t>ли опыт поколения развивать навыки на профессиональном уровне, оттачивать своё мастерство?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-Является </a:t>
            </a:r>
            <a:r>
              <a:rPr lang="ru-RU" sz="2400" dirty="0">
                <a:cs typeface="Times New Roman" panose="02020603050405020304" pitchFamily="18" charset="0"/>
              </a:rPr>
              <a:t>ли профессия настоящей ценностью в семье?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-Выскажите </a:t>
            </a:r>
            <a:r>
              <a:rPr lang="ru-RU" sz="2400" dirty="0">
                <a:cs typeface="Times New Roman" panose="02020603050405020304" pitchFamily="18" charset="0"/>
              </a:rPr>
              <a:t>свои «за» и «против»  за продолжение профессиональной деятельности родителей.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-Передать </a:t>
            </a:r>
            <a:r>
              <a:rPr lang="ru-RU" sz="2400" dirty="0">
                <a:cs typeface="Times New Roman" panose="02020603050405020304" pitchFamily="18" charset="0"/>
              </a:rPr>
              <a:t>работу по наследству-хорошо или не очень?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-Что </a:t>
            </a:r>
            <a:r>
              <a:rPr lang="ru-RU" sz="2400" dirty="0">
                <a:cs typeface="Times New Roman" panose="02020603050405020304" pitchFamily="18" charset="0"/>
              </a:rPr>
              <a:t>в приоритете на сегодняшний день: профессиональные знания или  </a:t>
            </a:r>
            <a:r>
              <a:rPr lang="ru-RU" sz="2400" dirty="0" err="1">
                <a:cs typeface="Times New Roman" panose="02020603050405020304" pitchFamily="18" charset="0"/>
              </a:rPr>
              <a:t>надпрофессиональные</a:t>
            </a:r>
            <a:r>
              <a:rPr lang="ru-RU" sz="2400" dirty="0">
                <a:cs typeface="Times New Roman" panose="02020603050405020304" pitchFamily="18" charset="0"/>
              </a:rPr>
              <a:t> умения и компетенции?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-Как </a:t>
            </a:r>
            <a:r>
              <a:rPr lang="ru-RU" sz="2400" dirty="0">
                <a:cs typeface="Times New Roman" panose="02020603050405020304" pitchFamily="18" charset="0"/>
              </a:rPr>
              <a:t>меняются условия труда, профессиональные знания, производственные технологии?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-Как </a:t>
            </a:r>
            <a:r>
              <a:rPr lang="ru-RU" sz="2400" dirty="0">
                <a:cs typeface="Times New Roman" panose="02020603050405020304" pitchFamily="18" charset="0"/>
              </a:rPr>
              <a:t>меняется облик рабочего,  ремесленника, инженера, руководителя</a:t>
            </a:r>
            <a:r>
              <a:rPr lang="ru-RU" sz="2400" dirty="0" smtClean="0">
                <a:cs typeface="Times New Roman" panose="02020603050405020304" pitchFamily="18" charset="0"/>
              </a:rPr>
              <a:t>?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1504</Words>
  <Application>Microsoft Office PowerPoint</Application>
  <PresentationFormat>Широкоэкранный</PresentationFormat>
  <Paragraphs>192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PT Astra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компетенции отдельных профессий.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RIMC-1</dc:creator>
  <cp:lastModifiedBy>Пользователь Windows</cp:lastModifiedBy>
  <cp:revision>51</cp:revision>
  <dcterms:created xsi:type="dcterms:W3CDTF">2024-02-08T13:11:37Z</dcterms:created>
  <dcterms:modified xsi:type="dcterms:W3CDTF">2024-03-02T21:08:49Z</dcterms:modified>
</cp:coreProperties>
</file>